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1"/>
  </p:notesMasterIdLst>
  <p:sldIdLst>
    <p:sldId id="264" r:id="rId5"/>
    <p:sldId id="261" r:id="rId6"/>
    <p:sldId id="269" r:id="rId7"/>
    <p:sldId id="272" r:id="rId8"/>
    <p:sldId id="271" r:id="rId9"/>
    <p:sldId id="27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32" autoAdjust="0"/>
    <p:restoredTop sz="65288" autoAdjust="0"/>
  </p:normalViewPr>
  <p:slideViewPr>
    <p:cSldViewPr snapToGrid="0">
      <p:cViewPr varScale="1">
        <p:scale>
          <a:sx n="48" d="100"/>
          <a:sy n="48" d="100"/>
        </p:scale>
        <p:origin x="108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27C2A5-8131-4AB7-8FDA-B9E1803E4CEE}"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C4AE320B-5B2A-4049-89DC-AAE1CF696A97}">
      <dgm:prSet phldrT="[Text]" custT="1"/>
      <dgm:spPr>
        <a:solidFill>
          <a:srgbClr val="2F28BC"/>
        </a:solidFill>
      </dgm:spPr>
      <dgm:t>
        <a:bodyPr/>
        <a:lstStyle/>
        <a:p>
          <a:r>
            <a:rPr lang="en-US" sz="2000" dirty="0" smtClean="0"/>
            <a:t>Horizon House receives referral from Coordinated Entry</a:t>
          </a:r>
          <a:endParaRPr lang="en-US" sz="2000" dirty="0"/>
        </a:p>
      </dgm:t>
    </dgm:pt>
    <dgm:pt modelId="{B0F53158-CFE0-4176-9B9F-FCD053338EC8}" type="parTrans" cxnId="{FDB4172C-E19B-4E51-A05B-1CE8E2F692DF}">
      <dgm:prSet/>
      <dgm:spPr/>
      <dgm:t>
        <a:bodyPr/>
        <a:lstStyle/>
        <a:p>
          <a:endParaRPr lang="en-US"/>
        </a:p>
      </dgm:t>
    </dgm:pt>
    <dgm:pt modelId="{05338112-429E-4E07-8ADC-E85D8717125A}" type="sibTrans" cxnId="{FDB4172C-E19B-4E51-A05B-1CE8E2F692DF}">
      <dgm:prSet/>
      <dgm:spPr>
        <a:ln>
          <a:solidFill>
            <a:schemeClr val="tx1"/>
          </a:solidFill>
        </a:ln>
      </dgm:spPr>
      <dgm:t>
        <a:bodyPr/>
        <a:lstStyle/>
        <a:p>
          <a:endParaRPr lang="en-US"/>
        </a:p>
      </dgm:t>
    </dgm:pt>
    <dgm:pt modelId="{C28418CD-0E4C-489C-837F-8EA28CF7441B}">
      <dgm:prSet phldrT="[Text]" custT="1"/>
      <dgm:spPr>
        <a:solidFill>
          <a:srgbClr val="1508B8"/>
        </a:solidFill>
      </dgm:spPr>
      <dgm:t>
        <a:bodyPr/>
        <a:lstStyle/>
        <a:p>
          <a:r>
            <a:rPr lang="en-US" sz="1800" dirty="0" smtClean="0"/>
            <a:t>Housing team engages, offers supportive services, and completes intake</a:t>
          </a:r>
          <a:endParaRPr lang="en-US" sz="1800" dirty="0"/>
        </a:p>
      </dgm:t>
    </dgm:pt>
    <dgm:pt modelId="{286EED24-4195-4866-904C-CB1505E85E5F}" type="parTrans" cxnId="{9907E78D-07C0-46D4-98C7-C65BD684A19A}">
      <dgm:prSet/>
      <dgm:spPr/>
      <dgm:t>
        <a:bodyPr/>
        <a:lstStyle/>
        <a:p>
          <a:endParaRPr lang="en-US"/>
        </a:p>
      </dgm:t>
    </dgm:pt>
    <dgm:pt modelId="{55E8B382-BD8A-4C29-B0CC-862CCD7B0C2B}" type="sibTrans" cxnId="{9907E78D-07C0-46D4-98C7-C65BD684A19A}">
      <dgm:prSet/>
      <dgm:spPr>
        <a:ln>
          <a:solidFill>
            <a:schemeClr val="tx1"/>
          </a:solidFill>
        </a:ln>
      </dgm:spPr>
      <dgm:t>
        <a:bodyPr/>
        <a:lstStyle/>
        <a:p>
          <a:endParaRPr lang="en-US"/>
        </a:p>
      </dgm:t>
    </dgm:pt>
    <dgm:pt modelId="{4B20A780-8A15-48BE-B83E-FFE6EAE13CBA}">
      <dgm:prSet phldrT="[Text]" custT="1"/>
      <dgm:spPr>
        <a:solidFill>
          <a:schemeClr val="accent5"/>
        </a:solidFill>
      </dgm:spPr>
      <dgm:t>
        <a:bodyPr/>
        <a:lstStyle/>
        <a:p>
          <a:r>
            <a:rPr lang="en-US" sz="2000" dirty="0" smtClean="0"/>
            <a:t>Application for Section 8 voucher is completed</a:t>
          </a:r>
          <a:endParaRPr lang="en-US" sz="2000" dirty="0"/>
        </a:p>
      </dgm:t>
    </dgm:pt>
    <dgm:pt modelId="{597D0236-294C-4D04-90F6-DE8CECB9760C}" type="parTrans" cxnId="{50712A81-6982-4897-89D0-FA6A0ACF64A3}">
      <dgm:prSet/>
      <dgm:spPr/>
      <dgm:t>
        <a:bodyPr/>
        <a:lstStyle/>
        <a:p>
          <a:endParaRPr lang="en-US"/>
        </a:p>
      </dgm:t>
    </dgm:pt>
    <dgm:pt modelId="{2DB60639-FBC8-49F6-A547-5F8F9E7AE6EB}" type="sibTrans" cxnId="{50712A81-6982-4897-89D0-FA6A0ACF64A3}">
      <dgm:prSet/>
      <dgm:spPr>
        <a:ln>
          <a:solidFill>
            <a:schemeClr val="tx1"/>
          </a:solidFill>
        </a:ln>
      </dgm:spPr>
      <dgm:t>
        <a:bodyPr/>
        <a:lstStyle/>
        <a:p>
          <a:endParaRPr lang="en-US"/>
        </a:p>
      </dgm:t>
    </dgm:pt>
    <dgm:pt modelId="{D36C96DE-73E7-496E-8061-FB2BDB8B997D}">
      <dgm:prSet phldrT="[Text]" custT="1"/>
      <dgm:spPr>
        <a:solidFill>
          <a:srgbClr val="2F28BC"/>
        </a:solidFill>
      </dgm:spPr>
      <dgm:t>
        <a:bodyPr/>
        <a:lstStyle/>
        <a:p>
          <a:r>
            <a:rPr lang="en-US" sz="1800" dirty="0" smtClean="0"/>
            <a:t>Participant attends orientation at Indiana Housing Agency and receives voucher</a:t>
          </a:r>
          <a:endParaRPr lang="en-US" sz="1800" dirty="0"/>
        </a:p>
      </dgm:t>
    </dgm:pt>
    <dgm:pt modelId="{EA640776-5D96-4F49-A83A-0148BB24A96B}" type="parTrans" cxnId="{E85FA1DC-5E59-45ED-B03E-51363A53D3EB}">
      <dgm:prSet/>
      <dgm:spPr/>
      <dgm:t>
        <a:bodyPr/>
        <a:lstStyle/>
        <a:p>
          <a:endParaRPr lang="en-US"/>
        </a:p>
      </dgm:t>
    </dgm:pt>
    <dgm:pt modelId="{3AD41BB0-00F4-4701-B736-7C3D4A7A5678}" type="sibTrans" cxnId="{E85FA1DC-5E59-45ED-B03E-51363A53D3EB}">
      <dgm:prSet/>
      <dgm:spPr>
        <a:ln>
          <a:solidFill>
            <a:schemeClr val="tx1"/>
          </a:solidFill>
        </a:ln>
      </dgm:spPr>
      <dgm:t>
        <a:bodyPr/>
        <a:lstStyle/>
        <a:p>
          <a:endParaRPr lang="en-US"/>
        </a:p>
      </dgm:t>
    </dgm:pt>
    <dgm:pt modelId="{5CD53BFE-3C33-4C61-B972-1AB8C466E333}">
      <dgm:prSet phldrT="[Text]" custT="1"/>
      <dgm:spPr>
        <a:solidFill>
          <a:srgbClr val="0094C8"/>
        </a:solidFill>
      </dgm:spPr>
      <dgm:t>
        <a:bodyPr/>
        <a:lstStyle/>
        <a:p>
          <a:r>
            <a:rPr lang="en-US" sz="2000" dirty="0" smtClean="0"/>
            <a:t>Supportive  housing search begins with housing team</a:t>
          </a:r>
          <a:endParaRPr lang="en-US" sz="2000" dirty="0"/>
        </a:p>
      </dgm:t>
    </dgm:pt>
    <dgm:pt modelId="{E88F49A5-C421-4A03-A34B-20CF7DFEA3AC}" type="parTrans" cxnId="{7C8CB3B8-AB44-44C0-AF1D-664B99DE1640}">
      <dgm:prSet/>
      <dgm:spPr/>
      <dgm:t>
        <a:bodyPr/>
        <a:lstStyle/>
        <a:p>
          <a:endParaRPr lang="en-US"/>
        </a:p>
      </dgm:t>
    </dgm:pt>
    <dgm:pt modelId="{234B58B3-8922-490A-95F5-19F00FE87DAB}" type="sibTrans" cxnId="{7C8CB3B8-AB44-44C0-AF1D-664B99DE1640}">
      <dgm:prSet/>
      <dgm:spPr>
        <a:ln>
          <a:solidFill>
            <a:schemeClr val="tx1"/>
          </a:solidFill>
        </a:ln>
      </dgm:spPr>
      <dgm:t>
        <a:bodyPr/>
        <a:lstStyle/>
        <a:p>
          <a:endParaRPr lang="en-US"/>
        </a:p>
      </dgm:t>
    </dgm:pt>
    <dgm:pt modelId="{B4960FB4-F162-4398-9936-3D1891EEC137}">
      <dgm:prSet phldrT="[Text]" custT="1"/>
      <dgm:spPr>
        <a:solidFill>
          <a:srgbClr val="0070C0"/>
        </a:solidFill>
      </dgm:spPr>
      <dgm:t>
        <a:bodyPr/>
        <a:lstStyle/>
        <a:p>
          <a:r>
            <a:rPr lang="en-US" sz="1900" dirty="0" smtClean="0"/>
            <a:t>Housing navigator completes property inspection </a:t>
          </a:r>
          <a:endParaRPr lang="en-US" sz="1900" dirty="0"/>
        </a:p>
      </dgm:t>
    </dgm:pt>
    <dgm:pt modelId="{C4A493D3-B1A8-4D6B-B554-329CC4ECF416}" type="parTrans" cxnId="{4513929F-B262-4921-BDC7-4F688C4DE71D}">
      <dgm:prSet/>
      <dgm:spPr/>
      <dgm:t>
        <a:bodyPr/>
        <a:lstStyle/>
        <a:p>
          <a:endParaRPr lang="en-US"/>
        </a:p>
      </dgm:t>
    </dgm:pt>
    <dgm:pt modelId="{598289F8-63D1-4B23-AF7E-905F84FDC8C2}" type="sibTrans" cxnId="{4513929F-B262-4921-BDC7-4F688C4DE71D}">
      <dgm:prSet/>
      <dgm:spPr>
        <a:ln>
          <a:solidFill>
            <a:schemeClr val="tx1"/>
          </a:solidFill>
        </a:ln>
      </dgm:spPr>
      <dgm:t>
        <a:bodyPr/>
        <a:lstStyle/>
        <a:p>
          <a:endParaRPr lang="en-US"/>
        </a:p>
      </dgm:t>
    </dgm:pt>
    <dgm:pt modelId="{2C624D8F-BCA6-4119-B0D4-2A98C90FC5E4}">
      <dgm:prSet phldrT="[Text]" custT="1"/>
      <dgm:spPr>
        <a:solidFill>
          <a:schemeClr val="accent1"/>
        </a:solidFill>
      </dgm:spPr>
      <dgm:t>
        <a:bodyPr/>
        <a:lstStyle/>
        <a:p>
          <a:r>
            <a:rPr lang="en-US" sz="2000" dirty="0" smtClean="0"/>
            <a:t>Upon Successful Inspection, lease signing is scheduled </a:t>
          </a:r>
          <a:endParaRPr lang="en-US" sz="2000" dirty="0"/>
        </a:p>
      </dgm:t>
    </dgm:pt>
    <dgm:pt modelId="{9632781B-08A4-460C-8094-49D883DE93E2}" type="parTrans" cxnId="{036F889C-090D-4E7F-BCCB-48A27988D6D5}">
      <dgm:prSet/>
      <dgm:spPr/>
      <dgm:t>
        <a:bodyPr/>
        <a:lstStyle/>
        <a:p>
          <a:endParaRPr lang="en-US"/>
        </a:p>
      </dgm:t>
    </dgm:pt>
    <dgm:pt modelId="{A1E77F6D-BDA8-47F2-86CB-FB95D52732C2}" type="sibTrans" cxnId="{036F889C-090D-4E7F-BCCB-48A27988D6D5}">
      <dgm:prSet/>
      <dgm:spPr>
        <a:ln>
          <a:solidFill>
            <a:schemeClr val="tx1"/>
          </a:solidFill>
        </a:ln>
      </dgm:spPr>
      <dgm:t>
        <a:bodyPr/>
        <a:lstStyle/>
        <a:p>
          <a:endParaRPr lang="en-US"/>
        </a:p>
      </dgm:t>
    </dgm:pt>
    <dgm:pt modelId="{F4A826A4-123D-4800-9602-65DD12EAEAD5}">
      <dgm:prSet phldrT="[Text]" custT="1"/>
      <dgm:spPr>
        <a:solidFill>
          <a:srgbClr val="2F28BC"/>
        </a:solidFill>
      </dgm:spPr>
      <dgm:t>
        <a:bodyPr/>
        <a:lstStyle/>
        <a:p>
          <a:r>
            <a:rPr lang="en-US" sz="2000" dirty="0" smtClean="0"/>
            <a:t>Participant transitions into their home</a:t>
          </a:r>
          <a:endParaRPr lang="en-US" sz="2000" dirty="0"/>
        </a:p>
      </dgm:t>
    </dgm:pt>
    <dgm:pt modelId="{34B66A74-E4CF-46FD-B015-0974DF7B4A31}" type="parTrans" cxnId="{6089C5BC-80F8-4F1A-B30B-27B189BEA64E}">
      <dgm:prSet/>
      <dgm:spPr/>
      <dgm:t>
        <a:bodyPr/>
        <a:lstStyle/>
        <a:p>
          <a:endParaRPr lang="en-US"/>
        </a:p>
      </dgm:t>
    </dgm:pt>
    <dgm:pt modelId="{44F66F75-85BB-4CAE-9398-3325FBE5FD45}" type="sibTrans" cxnId="{6089C5BC-80F8-4F1A-B30B-27B189BEA64E}">
      <dgm:prSet/>
      <dgm:spPr>
        <a:ln>
          <a:solidFill>
            <a:schemeClr val="tx1"/>
          </a:solidFill>
        </a:ln>
      </dgm:spPr>
      <dgm:t>
        <a:bodyPr/>
        <a:lstStyle/>
        <a:p>
          <a:endParaRPr lang="en-US"/>
        </a:p>
      </dgm:t>
    </dgm:pt>
    <dgm:pt modelId="{01D4CCCC-B0C2-45AE-9B4A-128580AFD0FC}">
      <dgm:prSet phldrT="[Text]" custT="1"/>
      <dgm:spPr>
        <a:solidFill>
          <a:schemeClr val="accent5"/>
        </a:solidFill>
      </dgm:spPr>
      <dgm:t>
        <a:bodyPr/>
        <a:lstStyle/>
        <a:p>
          <a:r>
            <a:rPr lang="en-US" sz="1800" dirty="0" smtClean="0"/>
            <a:t>Housing team assists with household supplies and furnishings</a:t>
          </a:r>
          <a:endParaRPr lang="en-US" sz="1800" dirty="0"/>
        </a:p>
      </dgm:t>
    </dgm:pt>
    <dgm:pt modelId="{21DE077F-B347-4DA6-A794-C028AAE9D67E}" type="parTrans" cxnId="{64EDD0B9-D52B-45CC-BC99-97AC578F686C}">
      <dgm:prSet/>
      <dgm:spPr/>
      <dgm:t>
        <a:bodyPr/>
        <a:lstStyle/>
        <a:p>
          <a:endParaRPr lang="en-US"/>
        </a:p>
      </dgm:t>
    </dgm:pt>
    <dgm:pt modelId="{A8010BEA-0B0C-44DE-84DA-F3080D3A0F79}" type="sibTrans" cxnId="{64EDD0B9-D52B-45CC-BC99-97AC578F686C}">
      <dgm:prSet/>
      <dgm:spPr/>
      <dgm:t>
        <a:bodyPr/>
        <a:lstStyle/>
        <a:p>
          <a:endParaRPr lang="en-US"/>
        </a:p>
      </dgm:t>
    </dgm:pt>
    <dgm:pt modelId="{81D4014C-3970-4D42-942D-FC887DBF732B}" type="pres">
      <dgm:prSet presAssocID="{2E27C2A5-8131-4AB7-8FDA-B9E1803E4CEE}" presName="Name0" presStyleCnt="0">
        <dgm:presLayoutVars>
          <dgm:dir/>
          <dgm:resizeHandles/>
        </dgm:presLayoutVars>
      </dgm:prSet>
      <dgm:spPr/>
      <dgm:t>
        <a:bodyPr/>
        <a:lstStyle/>
        <a:p>
          <a:endParaRPr lang="en-US"/>
        </a:p>
      </dgm:t>
    </dgm:pt>
    <dgm:pt modelId="{9C15A9E7-343B-4FA0-A189-D61E4EA65E86}" type="pres">
      <dgm:prSet presAssocID="{C4AE320B-5B2A-4049-89DC-AAE1CF696A97}" presName="compNode" presStyleCnt="0"/>
      <dgm:spPr/>
    </dgm:pt>
    <dgm:pt modelId="{340C4F0C-48B0-483A-9AF7-4E409BA60A20}" type="pres">
      <dgm:prSet presAssocID="{C4AE320B-5B2A-4049-89DC-AAE1CF696A97}" presName="dummyConnPt" presStyleCnt="0"/>
      <dgm:spPr/>
    </dgm:pt>
    <dgm:pt modelId="{A1AAEDAA-21B0-402E-BA9E-CD24237A842F}" type="pres">
      <dgm:prSet presAssocID="{C4AE320B-5B2A-4049-89DC-AAE1CF696A97}" presName="node" presStyleLbl="node1" presStyleIdx="0" presStyleCnt="9">
        <dgm:presLayoutVars>
          <dgm:bulletEnabled val="1"/>
        </dgm:presLayoutVars>
      </dgm:prSet>
      <dgm:spPr/>
      <dgm:t>
        <a:bodyPr/>
        <a:lstStyle/>
        <a:p>
          <a:endParaRPr lang="en-US"/>
        </a:p>
      </dgm:t>
    </dgm:pt>
    <dgm:pt modelId="{D24C4331-3B12-40F4-B9AB-73CA8C4564D8}" type="pres">
      <dgm:prSet presAssocID="{05338112-429E-4E07-8ADC-E85D8717125A}" presName="sibTrans" presStyleLbl="bgSibTrans2D1" presStyleIdx="0" presStyleCnt="8" custLinFactNeighborY="1"/>
      <dgm:spPr/>
      <dgm:t>
        <a:bodyPr/>
        <a:lstStyle/>
        <a:p>
          <a:endParaRPr lang="en-US"/>
        </a:p>
      </dgm:t>
    </dgm:pt>
    <dgm:pt modelId="{8F83890C-C357-4F8D-8C0C-3091470F9B9A}" type="pres">
      <dgm:prSet presAssocID="{C28418CD-0E4C-489C-837F-8EA28CF7441B}" presName="compNode" presStyleCnt="0"/>
      <dgm:spPr/>
    </dgm:pt>
    <dgm:pt modelId="{35B19DF4-074C-40EA-A5B5-9C1054621FC7}" type="pres">
      <dgm:prSet presAssocID="{C28418CD-0E4C-489C-837F-8EA28CF7441B}" presName="dummyConnPt" presStyleCnt="0"/>
      <dgm:spPr/>
    </dgm:pt>
    <dgm:pt modelId="{05CD1097-F2B7-420F-937F-22CBAE94DA61}" type="pres">
      <dgm:prSet presAssocID="{C28418CD-0E4C-489C-837F-8EA28CF7441B}" presName="node" presStyleLbl="node1" presStyleIdx="1" presStyleCnt="9">
        <dgm:presLayoutVars>
          <dgm:bulletEnabled val="1"/>
        </dgm:presLayoutVars>
      </dgm:prSet>
      <dgm:spPr/>
      <dgm:t>
        <a:bodyPr/>
        <a:lstStyle/>
        <a:p>
          <a:endParaRPr lang="en-US"/>
        </a:p>
      </dgm:t>
    </dgm:pt>
    <dgm:pt modelId="{3ACFB939-1412-4AF1-99C4-24222F8DBA5A}" type="pres">
      <dgm:prSet presAssocID="{55E8B382-BD8A-4C29-B0CC-862CCD7B0C2B}" presName="sibTrans" presStyleLbl="bgSibTrans2D1" presStyleIdx="1" presStyleCnt="8"/>
      <dgm:spPr/>
      <dgm:t>
        <a:bodyPr/>
        <a:lstStyle/>
        <a:p>
          <a:endParaRPr lang="en-US"/>
        </a:p>
      </dgm:t>
    </dgm:pt>
    <dgm:pt modelId="{E711BE58-F264-4E2E-B3E2-EB5F7CF035C1}" type="pres">
      <dgm:prSet presAssocID="{4B20A780-8A15-48BE-B83E-FFE6EAE13CBA}" presName="compNode" presStyleCnt="0"/>
      <dgm:spPr/>
    </dgm:pt>
    <dgm:pt modelId="{35C7C0E2-EE9E-42A8-8C35-A873917D04C6}" type="pres">
      <dgm:prSet presAssocID="{4B20A780-8A15-48BE-B83E-FFE6EAE13CBA}" presName="dummyConnPt" presStyleCnt="0"/>
      <dgm:spPr/>
    </dgm:pt>
    <dgm:pt modelId="{38B88C63-19F1-4F90-91FD-83EF269EFAF7}" type="pres">
      <dgm:prSet presAssocID="{4B20A780-8A15-48BE-B83E-FFE6EAE13CBA}" presName="node" presStyleLbl="node1" presStyleIdx="2" presStyleCnt="9">
        <dgm:presLayoutVars>
          <dgm:bulletEnabled val="1"/>
        </dgm:presLayoutVars>
      </dgm:prSet>
      <dgm:spPr/>
      <dgm:t>
        <a:bodyPr/>
        <a:lstStyle/>
        <a:p>
          <a:endParaRPr lang="en-US"/>
        </a:p>
      </dgm:t>
    </dgm:pt>
    <dgm:pt modelId="{4063BF29-8C98-49BA-8C81-2E9948934546}" type="pres">
      <dgm:prSet presAssocID="{2DB60639-FBC8-49F6-A547-5F8F9E7AE6EB}" presName="sibTrans" presStyleLbl="bgSibTrans2D1" presStyleIdx="2" presStyleCnt="8"/>
      <dgm:spPr/>
      <dgm:t>
        <a:bodyPr/>
        <a:lstStyle/>
        <a:p>
          <a:endParaRPr lang="en-US"/>
        </a:p>
      </dgm:t>
    </dgm:pt>
    <dgm:pt modelId="{BE32FA2F-67AD-4B17-9F98-D8C80BC722EA}" type="pres">
      <dgm:prSet presAssocID="{D36C96DE-73E7-496E-8061-FB2BDB8B997D}" presName="compNode" presStyleCnt="0"/>
      <dgm:spPr/>
    </dgm:pt>
    <dgm:pt modelId="{15BA5DA3-DD6E-4228-81AE-47E8FC8C65E4}" type="pres">
      <dgm:prSet presAssocID="{D36C96DE-73E7-496E-8061-FB2BDB8B997D}" presName="dummyConnPt" presStyleCnt="0"/>
      <dgm:spPr/>
    </dgm:pt>
    <dgm:pt modelId="{3CD0B2E2-8233-41C4-A8F2-2EDF1ADD30F3}" type="pres">
      <dgm:prSet presAssocID="{D36C96DE-73E7-496E-8061-FB2BDB8B997D}" presName="node" presStyleLbl="node1" presStyleIdx="3" presStyleCnt="9">
        <dgm:presLayoutVars>
          <dgm:bulletEnabled val="1"/>
        </dgm:presLayoutVars>
      </dgm:prSet>
      <dgm:spPr/>
      <dgm:t>
        <a:bodyPr/>
        <a:lstStyle/>
        <a:p>
          <a:endParaRPr lang="en-US"/>
        </a:p>
      </dgm:t>
    </dgm:pt>
    <dgm:pt modelId="{3CF681A5-D12A-49C3-BD09-EC9DA2BE9D6A}" type="pres">
      <dgm:prSet presAssocID="{3AD41BB0-00F4-4701-B736-7C3D4A7A5678}" presName="sibTrans" presStyleLbl="bgSibTrans2D1" presStyleIdx="3" presStyleCnt="8" custLinFactNeighborX="0"/>
      <dgm:spPr/>
      <dgm:t>
        <a:bodyPr/>
        <a:lstStyle/>
        <a:p>
          <a:endParaRPr lang="en-US"/>
        </a:p>
      </dgm:t>
    </dgm:pt>
    <dgm:pt modelId="{87537A10-D903-409B-A4B8-DDA047819B4B}" type="pres">
      <dgm:prSet presAssocID="{5CD53BFE-3C33-4C61-B972-1AB8C466E333}" presName="compNode" presStyleCnt="0"/>
      <dgm:spPr/>
    </dgm:pt>
    <dgm:pt modelId="{CBE3D0AC-C15D-446E-B0D2-DCBB1D2C3F51}" type="pres">
      <dgm:prSet presAssocID="{5CD53BFE-3C33-4C61-B972-1AB8C466E333}" presName="dummyConnPt" presStyleCnt="0"/>
      <dgm:spPr/>
    </dgm:pt>
    <dgm:pt modelId="{D07A7885-4622-4E16-9F7B-D88273E5548F}" type="pres">
      <dgm:prSet presAssocID="{5CD53BFE-3C33-4C61-B972-1AB8C466E333}" presName="node" presStyleLbl="node1" presStyleIdx="4" presStyleCnt="9">
        <dgm:presLayoutVars>
          <dgm:bulletEnabled val="1"/>
        </dgm:presLayoutVars>
      </dgm:prSet>
      <dgm:spPr/>
      <dgm:t>
        <a:bodyPr/>
        <a:lstStyle/>
        <a:p>
          <a:endParaRPr lang="en-US"/>
        </a:p>
      </dgm:t>
    </dgm:pt>
    <dgm:pt modelId="{264D3593-E781-4308-B2B7-3D5B967EF4EB}" type="pres">
      <dgm:prSet presAssocID="{234B58B3-8922-490A-95F5-19F00FE87DAB}" presName="sibTrans" presStyleLbl="bgSibTrans2D1" presStyleIdx="4" presStyleCnt="8" custLinFactNeighborX="0"/>
      <dgm:spPr/>
      <dgm:t>
        <a:bodyPr/>
        <a:lstStyle/>
        <a:p>
          <a:endParaRPr lang="en-US"/>
        </a:p>
      </dgm:t>
    </dgm:pt>
    <dgm:pt modelId="{1AFDA861-D6A5-42E0-8F07-2C2CBD88017B}" type="pres">
      <dgm:prSet presAssocID="{B4960FB4-F162-4398-9936-3D1891EEC137}" presName="compNode" presStyleCnt="0"/>
      <dgm:spPr/>
    </dgm:pt>
    <dgm:pt modelId="{81673B3F-1E07-4B53-8485-0F0EDB01EE65}" type="pres">
      <dgm:prSet presAssocID="{B4960FB4-F162-4398-9936-3D1891EEC137}" presName="dummyConnPt" presStyleCnt="0"/>
      <dgm:spPr/>
    </dgm:pt>
    <dgm:pt modelId="{F9C72B88-C421-42D5-BE29-1E40071CB911}" type="pres">
      <dgm:prSet presAssocID="{B4960FB4-F162-4398-9936-3D1891EEC137}" presName="node" presStyleLbl="node1" presStyleIdx="5" presStyleCnt="9">
        <dgm:presLayoutVars>
          <dgm:bulletEnabled val="1"/>
        </dgm:presLayoutVars>
      </dgm:prSet>
      <dgm:spPr/>
      <dgm:t>
        <a:bodyPr/>
        <a:lstStyle/>
        <a:p>
          <a:endParaRPr lang="en-US"/>
        </a:p>
      </dgm:t>
    </dgm:pt>
    <dgm:pt modelId="{22CA6893-E0DB-4CD0-8F17-17EF27345980}" type="pres">
      <dgm:prSet presAssocID="{598289F8-63D1-4B23-AF7E-905F84FDC8C2}" presName="sibTrans" presStyleLbl="bgSibTrans2D1" presStyleIdx="5" presStyleCnt="8"/>
      <dgm:spPr/>
      <dgm:t>
        <a:bodyPr/>
        <a:lstStyle/>
        <a:p>
          <a:endParaRPr lang="en-US"/>
        </a:p>
      </dgm:t>
    </dgm:pt>
    <dgm:pt modelId="{8A721AD5-C812-4BB7-A163-3CC2A3E1EF8A}" type="pres">
      <dgm:prSet presAssocID="{2C624D8F-BCA6-4119-B0D4-2A98C90FC5E4}" presName="compNode" presStyleCnt="0"/>
      <dgm:spPr/>
    </dgm:pt>
    <dgm:pt modelId="{0B4552AE-4E79-4A6E-9E66-88AE3A13A3C4}" type="pres">
      <dgm:prSet presAssocID="{2C624D8F-BCA6-4119-B0D4-2A98C90FC5E4}" presName="dummyConnPt" presStyleCnt="0"/>
      <dgm:spPr/>
    </dgm:pt>
    <dgm:pt modelId="{2F6837A3-B9A5-4C18-BA88-35DBF67C613D}" type="pres">
      <dgm:prSet presAssocID="{2C624D8F-BCA6-4119-B0D4-2A98C90FC5E4}" presName="node" presStyleLbl="node1" presStyleIdx="6" presStyleCnt="9">
        <dgm:presLayoutVars>
          <dgm:bulletEnabled val="1"/>
        </dgm:presLayoutVars>
      </dgm:prSet>
      <dgm:spPr/>
      <dgm:t>
        <a:bodyPr/>
        <a:lstStyle/>
        <a:p>
          <a:endParaRPr lang="en-US"/>
        </a:p>
      </dgm:t>
    </dgm:pt>
    <dgm:pt modelId="{CD92F870-0AD2-4252-9D9C-47EC2DE25B04}" type="pres">
      <dgm:prSet presAssocID="{A1E77F6D-BDA8-47F2-86CB-FB95D52732C2}" presName="sibTrans" presStyleLbl="bgSibTrans2D1" presStyleIdx="6" presStyleCnt="8"/>
      <dgm:spPr/>
      <dgm:t>
        <a:bodyPr/>
        <a:lstStyle/>
        <a:p>
          <a:endParaRPr lang="en-US"/>
        </a:p>
      </dgm:t>
    </dgm:pt>
    <dgm:pt modelId="{F9AEEA0E-5D31-4115-A0E3-81670AB9BB78}" type="pres">
      <dgm:prSet presAssocID="{F4A826A4-123D-4800-9602-65DD12EAEAD5}" presName="compNode" presStyleCnt="0"/>
      <dgm:spPr/>
    </dgm:pt>
    <dgm:pt modelId="{EC77C074-F9FA-4C3F-8C43-F9AA8AC206E9}" type="pres">
      <dgm:prSet presAssocID="{F4A826A4-123D-4800-9602-65DD12EAEAD5}" presName="dummyConnPt" presStyleCnt="0"/>
      <dgm:spPr/>
    </dgm:pt>
    <dgm:pt modelId="{98DC0FBB-A240-44F2-B071-E8589A1B8581}" type="pres">
      <dgm:prSet presAssocID="{F4A826A4-123D-4800-9602-65DD12EAEAD5}" presName="node" presStyleLbl="node1" presStyleIdx="7" presStyleCnt="9">
        <dgm:presLayoutVars>
          <dgm:bulletEnabled val="1"/>
        </dgm:presLayoutVars>
      </dgm:prSet>
      <dgm:spPr/>
      <dgm:t>
        <a:bodyPr/>
        <a:lstStyle/>
        <a:p>
          <a:endParaRPr lang="en-US"/>
        </a:p>
      </dgm:t>
    </dgm:pt>
    <dgm:pt modelId="{078B274C-0F4A-41FF-A18C-18C60D15A9C0}" type="pres">
      <dgm:prSet presAssocID="{44F66F75-85BB-4CAE-9398-3325FBE5FD45}" presName="sibTrans" presStyleLbl="bgSibTrans2D1" presStyleIdx="7" presStyleCnt="8" custLinFactNeighborY="1"/>
      <dgm:spPr/>
      <dgm:t>
        <a:bodyPr/>
        <a:lstStyle/>
        <a:p>
          <a:endParaRPr lang="en-US"/>
        </a:p>
      </dgm:t>
    </dgm:pt>
    <dgm:pt modelId="{B402C5B1-6470-42F4-A656-E1782FC8BE12}" type="pres">
      <dgm:prSet presAssocID="{01D4CCCC-B0C2-45AE-9B4A-128580AFD0FC}" presName="compNode" presStyleCnt="0"/>
      <dgm:spPr/>
    </dgm:pt>
    <dgm:pt modelId="{6EC9521F-5044-448C-B4BB-C04D3D63073D}" type="pres">
      <dgm:prSet presAssocID="{01D4CCCC-B0C2-45AE-9B4A-128580AFD0FC}" presName="dummyConnPt" presStyleCnt="0"/>
      <dgm:spPr/>
    </dgm:pt>
    <dgm:pt modelId="{F70B10C9-350E-4666-8A32-DDA2F27869E9}" type="pres">
      <dgm:prSet presAssocID="{01D4CCCC-B0C2-45AE-9B4A-128580AFD0FC}" presName="node" presStyleLbl="node1" presStyleIdx="8" presStyleCnt="9">
        <dgm:presLayoutVars>
          <dgm:bulletEnabled val="1"/>
        </dgm:presLayoutVars>
      </dgm:prSet>
      <dgm:spPr/>
      <dgm:t>
        <a:bodyPr/>
        <a:lstStyle/>
        <a:p>
          <a:endParaRPr lang="en-US"/>
        </a:p>
      </dgm:t>
    </dgm:pt>
  </dgm:ptLst>
  <dgm:cxnLst>
    <dgm:cxn modelId="{62816180-9B56-4A85-98A5-960DAB579177}" type="presOf" srcId="{F4A826A4-123D-4800-9602-65DD12EAEAD5}" destId="{98DC0FBB-A240-44F2-B071-E8589A1B8581}" srcOrd="0" destOrd="0" presId="urn:microsoft.com/office/officeart/2005/8/layout/bProcess4"/>
    <dgm:cxn modelId="{E85FA1DC-5E59-45ED-B03E-51363A53D3EB}" srcId="{2E27C2A5-8131-4AB7-8FDA-B9E1803E4CEE}" destId="{D36C96DE-73E7-496E-8061-FB2BDB8B997D}" srcOrd="3" destOrd="0" parTransId="{EA640776-5D96-4F49-A83A-0148BB24A96B}" sibTransId="{3AD41BB0-00F4-4701-B736-7C3D4A7A5678}"/>
    <dgm:cxn modelId="{7DD7B7DD-5E3F-4E95-A115-5C18EEE42C55}" type="presOf" srcId="{01D4CCCC-B0C2-45AE-9B4A-128580AFD0FC}" destId="{F70B10C9-350E-4666-8A32-DDA2F27869E9}" srcOrd="0" destOrd="0" presId="urn:microsoft.com/office/officeart/2005/8/layout/bProcess4"/>
    <dgm:cxn modelId="{D3C1CD69-0CD7-4246-A0E6-E5FD546CF3E6}" type="presOf" srcId="{A1E77F6D-BDA8-47F2-86CB-FB95D52732C2}" destId="{CD92F870-0AD2-4252-9D9C-47EC2DE25B04}" srcOrd="0" destOrd="0" presId="urn:microsoft.com/office/officeart/2005/8/layout/bProcess4"/>
    <dgm:cxn modelId="{6089C5BC-80F8-4F1A-B30B-27B189BEA64E}" srcId="{2E27C2A5-8131-4AB7-8FDA-B9E1803E4CEE}" destId="{F4A826A4-123D-4800-9602-65DD12EAEAD5}" srcOrd="7" destOrd="0" parTransId="{34B66A74-E4CF-46FD-B015-0974DF7B4A31}" sibTransId="{44F66F75-85BB-4CAE-9398-3325FBE5FD45}"/>
    <dgm:cxn modelId="{9907E78D-07C0-46D4-98C7-C65BD684A19A}" srcId="{2E27C2A5-8131-4AB7-8FDA-B9E1803E4CEE}" destId="{C28418CD-0E4C-489C-837F-8EA28CF7441B}" srcOrd="1" destOrd="0" parTransId="{286EED24-4195-4866-904C-CB1505E85E5F}" sibTransId="{55E8B382-BD8A-4C29-B0CC-862CCD7B0C2B}"/>
    <dgm:cxn modelId="{0CFEC8B4-04CD-4BAA-BF22-CEB2F428C9E0}" type="presOf" srcId="{C28418CD-0E4C-489C-837F-8EA28CF7441B}" destId="{05CD1097-F2B7-420F-937F-22CBAE94DA61}" srcOrd="0" destOrd="0" presId="urn:microsoft.com/office/officeart/2005/8/layout/bProcess4"/>
    <dgm:cxn modelId="{7C8CB3B8-AB44-44C0-AF1D-664B99DE1640}" srcId="{2E27C2A5-8131-4AB7-8FDA-B9E1803E4CEE}" destId="{5CD53BFE-3C33-4C61-B972-1AB8C466E333}" srcOrd="4" destOrd="0" parTransId="{E88F49A5-C421-4A03-A34B-20CF7DFEA3AC}" sibTransId="{234B58B3-8922-490A-95F5-19F00FE87DAB}"/>
    <dgm:cxn modelId="{BCCE1D63-07E1-4AA3-83A7-69F10A37FF88}" type="presOf" srcId="{2C624D8F-BCA6-4119-B0D4-2A98C90FC5E4}" destId="{2F6837A3-B9A5-4C18-BA88-35DBF67C613D}" srcOrd="0" destOrd="0" presId="urn:microsoft.com/office/officeart/2005/8/layout/bProcess4"/>
    <dgm:cxn modelId="{64EDD0B9-D52B-45CC-BC99-97AC578F686C}" srcId="{2E27C2A5-8131-4AB7-8FDA-B9E1803E4CEE}" destId="{01D4CCCC-B0C2-45AE-9B4A-128580AFD0FC}" srcOrd="8" destOrd="0" parTransId="{21DE077F-B347-4DA6-A794-C028AAE9D67E}" sibTransId="{A8010BEA-0B0C-44DE-84DA-F3080D3A0F79}"/>
    <dgm:cxn modelId="{8037EF7B-E4CD-4075-9336-1DC69994AAC4}" type="presOf" srcId="{44F66F75-85BB-4CAE-9398-3325FBE5FD45}" destId="{078B274C-0F4A-41FF-A18C-18C60D15A9C0}" srcOrd="0" destOrd="0" presId="urn:microsoft.com/office/officeart/2005/8/layout/bProcess4"/>
    <dgm:cxn modelId="{03DACD6E-65AA-4DAB-BAA7-6EEDC8774EC8}" type="presOf" srcId="{2DB60639-FBC8-49F6-A547-5F8F9E7AE6EB}" destId="{4063BF29-8C98-49BA-8C81-2E9948934546}" srcOrd="0" destOrd="0" presId="urn:microsoft.com/office/officeart/2005/8/layout/bProcess4"/>
    <dgm:cxn modelId="{693D825C-B6C4-4C44-A2CA-93F7C1287F2D}" type="presOf" srcId="{2E27C2A5-8131-4AB7-8FDA-B9E1803E4CEE}" destId="{81D4014C-3970-4D42-942D-FC887DBF732B}" srcOrd="0" destOrd="0" presId="urn:microsoft.com/office/officeart/2005/8/layout/bProcess4"/>
    <dgm:cxn modelId="{50712A81-6982-4897-89D0-FA6A0ACF64A3}" srcId="{2E27C2A5-8131-4AB7-8FDA-B9E1803E4CEE}" destId="{4B20A780-8A15-48BE-B83E-FFE6EAE13CBA}" srcOrd="2" destOrd="0" parTransId="{597D0236-294C-4D04-90F6-DE8CECB9760C}" sibTransId="{2DB60639-FBC8-49F6-A547-5F8F9E7AE6EB}"/>
    <dgm:cxn modelId="{C3759663-2E7A-4D06-8DDB-B4C7E865F008}" type="presOf" srcId="{D36C96DE-73E7-496E-8061-FB2BDB8B997D}" destId="{3CD0B2E2-8233-41C4-A8F2-2EDF1ADD30F3}" srcOrd="0" destOrd="0" presId="urn:microsoft.com/office/officeart/2005/8/layout/bProcess4"/>
    <dgm:cxn modelId="{D289F41E-2DED-4983-A31D-A85EDA9B1B3D}" type="presOf" srcId="{4B20A780-8A15-48BE-B83E-FFE6EAE13CBA}" destId="{38B88C63-19F1-4F90-91FD-83EF269EFAF7}" srcOrd="0" destOrd="0" presId="urn:microsoft.com/office/officeart/2005/8/layout/bProcess4"/>
    <dgm:cxn modelId="{036F889C-090D-4E7F-BCCB-48A27988D6D5}" srcId="{2E27C2A5-8131-4AB7-8FDA-B9E1803E4CEE}" destId="{2C624D8F-BCA6-4119-B0D4-2A98C90FC5E4}" srcOrd="6" destOrd="0" parTransId="{9632781B-08A4-460C-8094-49D883DE93E2}" sibTransId="{A1E77F6D-BDA8-47F2-86CB-FB95D52732C2}"/>
    <dgm:cxn modelId="{2753BB08-880C-47A3-85BB-1A6E45B12FA9}" type="presOf" srcId="{5CD53BFE-3C33-4C61-B972-1AB8C466E333}" destId="{D07A7885-4622-4E16-9F7B-D88273E5548F}" srcOrd="0" destOrd="0" presId="urn:microsoft.com/office/officeart/2005/8/layout/bProcess4"/>
    <dgm:cxn modelId="{FAE3D46E-7CEA-4F3B-8C27-AF5468304049}" type="presOf" srcId="{B4960FB4-F162-4398-9936-3D1891EEC137}" destId="{F9C72B88-C421-42D5-BE29-1E40071CB911}" srcOrd="0" destOrd="0" presId="urn:microsoft.com/office/officeart/2005/8/layout/bProcess4"/>
    <dgm:cxn modelId="{135481B8-AABB-4FD3-AC41-B14ED37991DC}" type="presOf" srcId="{3AD41BB0-00F4-4701-B736-7C3D4A7A5678}" destId="{3CF681A5-D12A-49C3-BD09-EC9DA2BE9D6A}" srcOrd="0" destOrd="0" presId="urn:microsoft.com/office/officeart/2005/8/layout/bProcess4"/>
    <dgm:cxn modelId="{17A4781F-FBF6-4E53-9065-57F291FCD64E}" type="presOf" srcId="{C4AE320B-5B2A-4049-89DC-AAE1CF696A97}" destId="{A1AAEDAA-21B0-402E-BA9E-CD24237A842F}" srcOrd="0" destOrd="0" presId="urn:microsoft.com/office/officeart/2005/8/layout/bProcess4"/>
    <dgm:cxn modelId="{4513929F-B262-4921-BDC7-4F688C4DE71D}" srcId="{2E27C2A5-8131-4AB7-8FDA-B9E1803E4CEE}" destId="{B4960FB4-F162-4398-9936-3D1891EEC137}" srcOrd="5" destOrd="0" parTransId="{C4A493D3-B1A8-4D6B-B554-329CC4ECF416}" sibTransId="{598289F8-63D1-4B23-AF7E-905F84FDC8C2}"/>
    <dgm:cxn modelId="{FDB4172C-E19B-4E51-A05B-1CE8E2F692DF}" srcId="{2E27C2A5-8131-4AB7-8FDA-B9E1803E4CEE}" destId="{C4AE320B-5B2A-4049-89DC-AAE1CF696A97}" srcOrd="0" destOrd="0" parTransId="{B0F53158-CFE0-4176-9B9F-FCD053338EC8}" sibTransId="{05338112-429E-4E07-8ADC-E85D8717125A}"/>
    <dgm:cxn modelId="{DBE98FFB-7493-41D0-8386-2B38F64C9671}" type="presOf" srcId="{598289F8-63D1-4B23-AF7E-905F84FDC8C2}" destId="{22CA6893-E0DB-4CD0-8F17-17EF27345980}" srcOrd="0" destOrd="0" presId="urn:microsoft.com/office/officeart/2005/8/layout/bProcess4"/>
    <dgm:cxn modelId="{7663F9B2-D8B9-4C30-B788-5875D3414197}" type="presOf" srcId="{234B58B3-8922-490A-95F5-19F00FE87DAB}" destId="{264D3593-E781-4308-B2B7-3D5B967EF4EB}" srcOrd="0" destOrd="0" presId="urn:microsoft.com/office/officeart/2005/8/layout/bProcess4"/>
    <dgm:cxn modelId="{1C54D21B-D87F-4B08-B863-566908AA3E2F}" type="presOf" srcId="{05338112-429E-4E07-8ADC-E85D8717125A}" destId="{D24C4331-3B12-40F4-B9AB-73CA8C4564D8}" srcOrd="0" destOrd="0" presId="urn:microsoft.com/office/officeart/2005/8/layout/bProcess4"/>
    <dgm:cxn modelId="{F0762028-ACE7-4AE6-A06A-77FB1C37274F}" type="presOf" srcId="{55E8B382-BD8A-4C29-B0CC-862CCD7B0C2B}" destId="{3ACFB939-1412-4AF1-99C4-24222F8DBA5A}" srcOrd="0" destOrd="0" presId="urn:microsoft.com/office/officeart/2005/8/layout/bProcess4"/>
    <dgm:cxn modelId="{29FCE74A-479A-4B46-BD6A-97A6D01D7B42}" type="presParOf" srcId="{81D4014C-3970-4D42-942D-FC887DBF732B}" destId="{9C15A9E7-343B-4FA0-A189-D61E4EA65E86}" srcOrd="0" destOrd="0" presId="urn:microsoft.com/office/officeart/2005/8/layout/bProcess4"/>
    <dgm:cxn modelId="{F13F2EBF-F527-46F2-8E50-2CF23E563514}" type="presParOf" srcId="{9C15A9E7-343B-4FA0-A189-D61E4EA65E86}" destId="{340C4F0C-48B0-483A-9AF7-4E409BA60A20}" srcOrd="0" destOrd="0" presId="urn:microsoft.com/office/officeart/2005/8/layout/bProcess4"/>
    <dgm:cxn modelId="{5D3A4EC5-8C75-49FD-90F7-09F2DE2A7B6D}" type="presParOf" srcId="{9C15A9E7-343B-4FA0-A189-D61E4EA65E86}" destId="{A1AAEDAA-21B0-402E-BA9E-CD24237A842F}" srcOrd="1" destOrd="0" presId="urn:microsoft.com/office/officeart/2005/8/layout/bProcess4"/>
    <dgm:cxn modelId="{DC357D3D-41E5-42A2-887B-4E2BF8A5D131}" type="presParOf" srcId="{81D4014C-3970-4D42-942D-FC887DBF732B}" destId="{D24C4331-3B12-40F4-B9AB-73CA8C4564D8}" srcOrd="1" destOrd="0" presId="urn:microsoft.com/office/officeart/2005/8/layout/bProcess4"/>
    <dgm:cxn modelId="{B5C15343-0F3A-4E0B-8B5C-941E6CDD13B4}" type="presParOf" srcId="{81D4014C-3970-4D42-942D-FC887DBF732B}" destId="{8F83890C-C357-4F8D-8C0C-3091470F9B9A}" srcOrd="2" destOrd="0" presId="urn:microsoft.com/office/officeart/2005/8/layout/bProcess4"/>
    <dgm:cxn modelId="{4A17F115-09CD-4675-A826-545B911DC474}" type="presParOf" srcId="{8F83890C-C357-4F8D-8C0C-3091470F9B9A}" destId="{35B19DF4-074C-40EA-A5B5-9C1054621FC7}" srcOrd="0" destOrd="0" presId="urn:microsoft.com/office/officeart/2005/8/layout/bProcess4"/>
    <dgm:cxn modelId="{E40BAAAE-869A-410A-AAFF-4D569756AB04}" type="presParOf" srcId="{8F83890C-C357-4F8D-8C0C-3091470F9B9A}" destId="{05CD1097-F2B7-420F-937F-22CBAE94DA61}" srcOrd="1" destOrd="0" presId="urn:microsoft.com/office/officeart/2005/8/layout/bProcess4"/>
    <dgm:cxn modelId="{038F9326-64BE-4FC0-9B1F-6B231EAE6CD2}" type="presParOf" srcId="{81D4014C-3970-4D42-942D-FC887DBF732B}" destId="{3ACFB939-1412-4AF1-99C4-24222F8DBA5A}" srcOrd="3" destOrd="0" presId="urn:microsoft.com/office/officeart/2005/8/layout/bProcess4"/>
    <dgm:cxn modelId="{509D5577-A6D7-4D3A-9C1B-0EB05A5632BF}" type="presParOf" srcId="{81D4014C-3970-4D42-942D-FC887DBF732B}" destId="{E711BE58-F264-4E2E-B3E2-EB5F7CF035C1}" srcOrd="4" destOrd="0" presId="urn:microsoft.com/office/officeart/2005/8/layout/bProcess4"/>
    <dgm:cxn modelId="{AAB71E45-BD76-43A7-9C36-DF4FAE3B5C43}" type="presParOf" srcId="{E711BE58-F264-4E2E-B3E2-EB5F7CF035C1}" destId="{35C7C0E2-EE9E-42A8-8C35-A873917D04C6}" srcOrd="0" destOrd="0" presId="urn:microsoft.com/office/officeart/2005/8/layout/bProcess4"/>
    <dgm:cxn modelId="{161D462E-A34F-413B-8376-5A559CFE08BF}" type="presParOf" srcId="{E711BE58-F264-4E2E-B3E2-EB5F7CF035C1}" destId="{38B88C63-19F1-4F90-91FD-83EF269EFAF7}" srcOrd="1" destOrd="0" presId="urn:microsoft.com/office/officeart/2005/8/layout/bProcess4"/>
    <dgm:cxn modelId="{FE2B804A-A14A-44AF-9299-26DE9F4E13A0}" type="presParOf" srcId="{81D4014C-3970-4D42-942D-FC887DBF732B}" destId="{4063BF29-8C98-49BA-8C81-2E9948934546}" srcOrd="5" destOrd="0" presId="urn:microsoft.com/office/officeart/2005/8/layout/bProcess4"/>
    <dgm:cxn modelId="{9586957F-E76F-4264-8AF9-A8D9DC186087}" type="presParOf" srcId="{81D4014C-3970-4D42-942D-FC887DBF732B}" destId="{BE32FA2F-67AD-4B17-9F98-D8C80BC722EA}" srcOrd="6" destOrd="0" presId="urn:microsoft.com/office/officeart/2005/8/layout/bProcess4"/>
    <dgm:cxn modelId="{14879961-4881-4A5B-87BB-831FD6C9E7AC}" type="presParOf" srcId="{BE32FA2F-67AD-4B17-9F98-D8C80BC722EA}" destId="{15BA5DA3-DD6E-4228-81AE-47E8FC8C65E4}" srcOrd="0" destOrd="0" presId="urn:microsoft.com/office/officeart/2005/8/layout/bProcess4"/>
    <dgm:cxn modelId="{A655A771-F436-43A3-AA5C-6C3A20D1F7E3}" type="presParOf" srcId="{BE32FA2F-67AD-4B17-9F98-D8C80BC722EA}" destId="{3CD0B2E2-8233-41C4-A8F2-2EDF1ADD30F3}" srcOrd="1" destOrd="0" presId="urn:microsoft.com/office/officeart/2005/8/layout/bProcess4"/>
    <dgm:cxn modelId="{49407344-38BA-4147-8158-C53FEAC59204}" type="presParOf" srcId="{81D4014C-3970-4D42-942D-FC887DBF732B}" destId="{3CF681A5-D12A-49C3-BD09-EC9DA2BE9D6A}" srcOrd="7" destOrd="0" presId="urn:microsoft.com/office/officeart/2005/8/layout/bProcess4"/>
    <dgm:cxn modelId="{007E3BA2-D7BA-4845-B4E3-84DDAB1BB4F4}" type="presParOf" srcId="{81D4014C-3970-4D42-942D-FC887DBF732B}" destId="{87537A10-D903-409B-A4B8-DDA047819B4B}" srcOrd="8" destOrd="0" presId="urn:microsoft.com/office/officeart/2005/8/layout/bProcess4"/>
    <dgm:cxn modelId="{4A925C25-336E-4DD2-8C64-EB066F152CFE}" type="presParOf" srcId="{87537A10-D903-409B-A4B8-DDA047819B4B}" destId="{CBE3D0AC-C15D-446E-B0D2-DCBB1D2C3F51}" srcOrd="0" destOrd="0" presId="urn:microsoft.com/office/officeart/2005/8/layout/bProcess4"/>
    <dgm:cxn modelId="{70B7164F-5926-4F9F-9ABE-3241A1FFFC11}" type="presParOf" srcId="{87537A10-D903-409B-A4B8-DDA047819B4B}" destId="{D07A7885-4622-4E16-9F7B-D88273E5548F}" srcOrd="1" destOrd="0" presId="urn:microsoft.com/office/officeart/2005/8/layout/bProcess4"/>
    <dgm:cxn modelId="{11B11F27-4CAF-482E-AF04-2311DB6449D5}" type="presParOf" srcId="{81D4014C-3970-4D42-942D-FC887DBF732B}" destId="{264D3593-E781-4308-B2B7-3D5B967EF4EB}" srcOrd="9" destOrd="0" presId="urn:microsoft.com/office/officeart/2005/8/layout/bProcess4"/>
    <dgm:cxn modelId="{82008327-8665-49FB-A99F-F52E8535376E}" type="presParOf" srcId="{81D4014C-3970-4D42-942D-FC887DBF732B}" destId="{1AFDA861-D6A5-42E0-8F07-2C2CBD88017B}" srcOrd="10" destOrd="0" presId="urn:microsoft.com/office/officeart/2005/8/layout/bProcess4"/>
    <dgm:cxn modelId="{A195C1DD-5A51-4697-9E3D-87F1579CF56E}" type="presParOf" srcId="{1AFDA861-D6A5-42E0-8F07-2C2CBD88017B}" destId="{81673B3F-1E07-4B53-8485-0F0EDB01EE65}" srcOrd="0" destOrd="0" presId="urn:microsoft.com/office/officeart/2005/8/layout/bProcess4"/>
    <dgm:cxn modelId="{97F1D249-0C14-4E46-A354-36AB7EB02BAB}" type="presParOf" srcId="{1AFDA861-D6A5-42E0-8F07-2C2CBD88017B}" destId="{F9C72B88-C421-42D5-BE29-1E40071CB911}" srcOrd="1" destOrd="0" presId="urn:microsoft.com/office/officeart/2005/8/layout/bProcess4"/>
    <dgm:cxn modelId="{9623DAE6-AE51-457B-BE4E-C68F68957B03}" type="presParOf" srcId="{81D4014C-3970-4D42-942D-FC887DBF732B}" destId="{22CA6893-E0DB-4CD0-8F17-17EF27345980}" srcOrd="11" destOrd="0" presId="urn:microsoft.com/office/officeart/2005/8/layout/bProcess4"/>
    <dgm:cxn modelId="{9E341F6E-CFA1-4A07-A95F-5B0259A2847D}" type="presParOf" srcId="{81D4014C-3970-4D42-942D-FC887DBF732B}" destId="{8A721AD5-C812-4BB7-A163-3CC2A3E1EF8A}" srcOrd="12" destOrd="0" presId="urn:microsoft.com/office/officeart/2005/8/layout/bProcess4"/>
    <dgm:cxn modelId="{89F77736-349E-4D36-A1B6-351B2C82EA2C}" type="presParOf" srcId="{8A721AD5-C812-4BB7-A163-3CC2A3E1EF8A}" destId="{0B4552AE-4E79-4A6E-9E66-88AE3A13A3C4}" srcOrd="0" destOrd="0" presId="urn:microsoft.com/office/officeart/2005/8/layout/bProcess4"/>
    <dgm:cxn modelId="{F47DC49F-0610-427F-8B61-BD4AAA2DFB52}" type="presParOf" srcId="{8A721AD5-C812-4BB7-A163-3CC2A3E1EF8A}" destId="{2F6837A3-B9A5-4C18-BA88-35DBF67C613D}" srcOrd="1" destOrd="0" presId="urn:microsoft.com/office/officeart/2005/8/layout/bProcess4"/>
    <dgm:cxn modelId="{65151F31-9E05-4853-B1ED-6F087A5F1E83}" type="presParOf" srcId="{81D4014C-3970-4D42-942D-FC887DBF732B}" destId="{CD92F870-0AD2-4252-9D9C-47EC2DE25B04}" srcOrd="13" destOrd="0" presId="urn:microsoft.com/office/officeart/2005/8/layout/bProcess4"/>
    <dgm:cxn modelId="{CADDD366-A567-4FCA-826E-6B2FE716D764}" type="presParOf" srcId="{81D4014C-3970-4D42-942D-FC887DBF732B}" destId="{F9AEEA0E-5D31-4115-A0E3-81670AB9BB78}" srcOrd="14" destOrd="0" presId="urn:microsoft.com/office/officeart/2005/8/layout/bProcess4"/>
    <dgm:cxn modelId="{647715A1-5B37-4F57-9573-4D342121C38E}" type="presParOf" srcId="{F9AEEA0E-5D31-4115-A0E3-81670AB9BB78}" destId="{EC77C074-F9FA-4C3F-8C43-F9AA8AC206E9}" srcOrd="0" destOrd="0" presId="urn:microsoft.com/office/officeart/2005/8/layout/bProcess4"/>
    <dgm:cxn modelId="{66CA53A5-76C5-4D9A-9C0B-124EFE427F05}" type="presParOf" srcId="{F9AEEA0E-5D31-4115-A0E3-81670AB9BB78}" destId="{98DC0FBB-A240-44F2-B071-E8589A1B8581}" srcOrd="1" destOrd="0" presId="urn:microsoft.com/office/officeart/2005/8/layout/bProcess4"/>
    <dgm:cxn modelId="{74F9A584-617D-4006-8890-8B31832ED08E}" type="presParOf" srcId="{81D4014C-3970-4D42-942D-FC887DBF732B}" destId="{078B274C-0F4A-41FF-A18C-18C60D15A9C0}" srcOrd="15" destOrd="0" presId="urn:microsoft.com/office/officeart/2005/8/layout/bProcess4"/>
    <dgm:cxn modelId="{571F62C8-6B67-4E6E-A65D-8C0E0D6AC7FD}" type="presParOf" srcId="{81D4014C-3970-4D42-942D-FC887DBF732B}" destId="{B402C5B1-6470-42F4-A656-E1782FC8BE12}" srcOrd="16" destOrd="0" presId="urn:microsoft.com/office/officeart/2005/8/layout/bProcess4"/>
    <dgm:cxn modelId="{1401BDEE-D9C6-4D03-A7F1-BDCCA469567B}" type="presParOf" srcId="{B402C5B1-6470-42F4-A656-E1782FC8BE12}" destId="{6EC9521F-5044-448C-B4BB-C04D3D63073D}" srcOrd="0" destOrd="0" presId="urn:microsoft.com/office/officeart/2005/8/layout/bProcess4"/>
    <dgm:cxn modelId="{E5FB3B45-6FF9-4932-A77A-C755D75AA09B}" type="presParOf" srcId="{B402C5B1-6470-42F4-A656-E1782FC8BE12}" destId="{F70B10C9-350E-4666-8A32-DDA2F27869E9}"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C4331-3B12-40F4-B9AB-73CA8C4564D8}">
      <dsp:nvSpPr>
        <dsp:cNvPr id="0" name=""/>
        <dsp:cNvSpPr/>
      </dsp:nvSpPr>
      <dsp:spPr>
        <a:xfrm rot="5400000">
          <a:off x="1110935" y="987932"/>
          <a:ext cx="1546756" cy="186461"/>
        </a:xfrm>
        <a:prstGeom prst="rect">
          <a:avLst/>
        </a:prstGeom>
        <a:solidFill>
          <a:schemeClr val="accent1">
            <a:tint val="60000"/>
            <a:hueOff val="0"/>
            <a:satOff val="0"/>
            <a:lumOff val="0"/>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A1AAEDAA-21B0-402E-BA9E-CD24237A842F}">
      <dsp:nvSpPr>
        <dsp:cNvPr id="0" name=""/>
        <dsp:cNvSpPr/>
      </dsp:nvSpPr>
      <dsp:spPr>
        <a:xfrm>
          <a:off x="1466407" y="279"/>
          <a:ext cx="2071799" cy="1243079"/>
        </a:xfrm>
        <a:prstGeom prst="roundRect">
          <a:avLst>
            <a:gd name="adj" fmla="val 10000"/>
          </a:avLst>
        </a:prstGeom>
        <a:solidFill>
          <a:srgbClr val="2F28B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Horizon House receives referral from Coordinated Entry</a:t>
          </a:r>
          <a:endParaRPr lang="en-US" sz="2000" kern="1200" dirty="0"/>
        </a:p>
      </dsp:txBody>
      <dsp:txXfrm>
        <a:off x="1502816" y="36688"/>
        <a:ext cx="1998981" cy="1170261"/>
      </dsp:txXfrm>
    </dsp:sp>
    <dsp:sp modelId="{3ACFB939-1412-4AF1-99C4-24222F8DBA5A}">
      <dsp:nvSpPr>
        <dsp:cNvPr id="0" name=""/>
        <dsp:cNvSpPr/>
      </dsp:nvSpPr>
      <dsp:spPr>
        <a:xfrm rot="5400000">
          <a:off x="1110935" y="2541780"/>
          <a:ext cx="1546756" cy="186461"/>
        </a:xfrm>
        <a:prstGeom prst="rect">
          <a:avLst/>
        </a:prstGeom>
        <a:solidFill>
          <a:schemeClr val="accent1">
            <a:tint val="60000"/>
            <a:hueOff val="0"/>
            <a:satOff val="0"/>
            <a:lumOff val="0"/>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05CD1097-F2B7-420F-937F-22CBAE94DA61}">
      <dsp:nvSpPr>
        <dsp:cNvPr id="0" name=""/>
        <dsp:cNvSpPr/>
      </dsp:nvSpPr>
      <dsp:spPr>
        <a:xfrm>
          <a:off x="1466407" y="1554129"/>
          <a:ext cx="2071799" cy="1243079"/>
        </a:xfrm>
        <a:prstGeom prst="roundRect">
          <a:avLst>
            <a:gd name="adj" fmla="val 10000"/>
          </a:avLst>
        </a:prstGeom>
        <a:solidFill>
          <a:srgbClr val="1508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Housing team engages, offers supportive services, and completes intake</a:t>
          </a:r>
          <a:endParaRPr lang="en-US" sz="1800" kern="1200" dirty="0"/>
        </a:p>
      </dsp:txBody>
      <dsp:txXfrm>
        <a:off x="1502816" y="1590538"/>
        <a:ext cx="1998981" cy="1170261"/>
      </dsp:txXfrm>
    </dsp:sp>
    <dsp:sp modelId="{4063BF29-8C98-49BA-8C81-2E9948934546}">
      <dsp:nvSpPr>
        <dsp:cNvPr id="0" name=""/>
        <dsp:cNvSpPr/>
      </dsp:nvSpPr>
      <dsp:spPr>
        <a:xfrm>
          <a:off x="1887860" y="3318704"/>
          <a:ext cx="2748400" cy="186461"/>
        </a:xfrm>
        <a:prstGeom prst="rect">
          <a:avLst/>
        </a:prstGeom>
        <a:solidFill>
          <a:schemeClr val="accent1">
            <a:tint val="60000"/>
            <a:hueOff val="0"/>
            <a:satOff val="0"/>
            <a:lumOff val="0"/>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38B88C63-19F1-4F90-91FD-83EF269EFAF7}">
      <dsp:nvSpPr>
        <dsp:cNvPr id="0" name=""/>
        <dsp:cNvSpPr/>
      </dsp:nvSpPr>
      <dsp:spPr>
        <a:xfrm>
          <a:off x="1466407" y="3107978"/>
          <a:ext cx="2071799" cy="1243079"/>
        </a:xfrm>
        <a:prstGeom prst="roundRect">
          <a:avLst>
            <a:gd name="adj" fmla="val 10000"/>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Application for Section 8 voucher is completed</a:t>
          </a:r>
          <a:endParaRPr lang="en-US" sz="2000" kern="1200" dirty="0"/>
        </a:p>
      </dsp:txBody>
      <dsp:txXfrm>
        <a:off x="1502816" y="3144387"/>
        <a:ext cx="1998981" cy="1170261"/>
      </dsp:txXfrm>
    </dsp:sp>
    <dsp:sp modelId="{3CF681A5-D12A-49C3-BD09-EC9DA2BE9D6A}">
      <dsp:nvSpPr>
        <dsp:cNvPr id="0" name=""/>
        <dsp:cNvSpPr/>
      </dsp:nvSpPr>
      <dsp:spPr>
        <a:xfrm rot="16200000">
          <a:off x="3866428" y="2541780"/>
          <a:ext cx="1546756" cy="186461"/>
        </a:xfrm>
        <a:prstGeom prst="rect">
          <a:avLst/>
        </a:prstGeom>
        <a:solidFill>
          <a:schemeClr val="accent1">
            <a:tint val="60000"/>
            <a:hueOff val="0"/>
            <a:satOff val="0"/>
            <a:lumOff val="0"/>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3CD0B2E2-8233-41C4-A8F2-2EDF1ADD30F3}">
      <dsp:nvSpPr>
        <dsp:cNvPr id="0" name=""/>
        <dsp:cNvSpPr/>
      </dsp:nvSpPr>
      <dsp:spPr>
        <a:xfrm>
          <a:off x="4221900" y="3107978"/>
          <a:ext cx="2071799" cy="1243079"/>
        </a:xfrm>
        <a:prstGeom prst="roundRect">
          <a:avLst>
            <a:gd name="adj" fmla="val 10000"/>
          </a:avLst>
        </a:prstGeom>
        <a:solidFill>
          <a:srgbClr val="2F28B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Participant attends orientation at Indiana Housing Agency and receives voucher</a:t>
          </a:r>
          <a:endParaRPr lang="en-US" sz="1800" kern="1200" dirty="0"/>
        </a:p>
      </dsp:txBody>
      <dsp:txXfrm>
        <a:off x="4258309" y="3144387"/>
        <a:ext cx="1998981" cy="1170261"/>
      </dsp:txXfrm>
    </dsp:sp>
    <dsp:sp modelId="{264D3593-E781-4308-B2B7-3D5B967EF4EB}">
      <dsp:nvSpPr>
        <dsp:cNvPr id="0" name=""/>
        <dsp:cNvSpPr/>
      </dsp:nvSpPr>
      <dsp:spPr>
        <a:xfrm rot="16200000">
          <a:off x="3866428" y="987930"/>
          <a:ext cx="1546756" cy="186461"/>
        </a:xfrm>
        <a:prstGeom prst="rect">
          <a:avLst/>
        </a:prstGeom>
        <a:solidFill>
          <a:schemeClr val="accent1">
            <a:tint val="60000"/>
            <a:hueOff val="0"/>
            <a:satOff val="0"/>
            <a:lumOff val="0"/>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D07A7885-4622-4E16-9F7B-D88273E5548F}">
      <dsp:nvSpPr>
        <dsp:cNvPr id="0" name=""/>
        <dsp:cNvSpPr/>
      </dsp:nvSpPr>
      <dsp:spPr>
        <a:xfrm>
          <a:off x="4221900" y="1554129"/>
          <a:ext cx="2071799" cy="1243079"/>
        </a:xfrm>
        <a:prstGeom prst="roundRect">
          <a:avLst>
            <a:gd name="adj" fmla="val 10000"/>
          </a:avLst>
        </a:prstGeom>
        <a:solidFill>
          <a:srgbClr val="0094C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Supportive  housing search begins with housing team</a:t>
          </a:r>
          <a:endParaRPr lang="en-US" sz="2000" kern="1200" dirty="0"/>
        </a:p>
      </dsp:txBody>
      <dsp:txXfrm>
        <a:off x="4258309" y="1590538"/>
        <a:ext cx="1998981" cy="1170261"/>
      </dsp:txXfrm>
    </dsp:sp>
    <dsp:sp modelId="{22CA6893-E0DB-4CD0-8F17-17EF27345980}">
      <dsp:nvSpPr>
        <dsp:cNvPr id="0" name=""/>
        <dsp:cNvSpPr/>
      </dsp:nvSpPr>
      <dsp:spPr>
        <a:xfrm>
          <a:off x="4643353" y="211006"/>
          <a:ext cx="2748400" cy="186461"/>
        </a:xfrm>
        <a:prstGeom prst="rect">
          <a:avLst/>
        </a:prstGeom>
        <a:solidFill>
          <a:schemeClr val="accent1">
            <a:tint val="60000"/>
            <a:hueOff val="0"/>
            <a:satOff val="0"/>
            <a:lumOff val="0"/>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F9C72B88-C421-42D5-BE29-1E40071CB911}">
      <dsp:nvSpPr>
        <dsp:cNvPr id="0" name=""/>
        <dsp:cNvSpPr/>
      </dsp:nvSpPr>
      <dsp:spPr>
        <a:xfrm>
          <a:off x="4221900" y="279"/>
          <a:ext cx="2071799" cy="1243079"/>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Housing navigator completes property inspection </a:t>
          </a:r>
          <a:endParaRPr lang="en-US" sz="1900" kern="1200" dirty="0"/>
        </a:p>
      </dsp:txBody>
      <dsp:txXfrm>
        <a:off x="4258309" y="36688"/>
        <a:ext cx="1998981" cy="1170261"/>
      </dsp:txXfrm>
    </dsp:sp>
    <dsp:sp modelId="{CD92F870-0AD2-4252-9D9C-47EC2DE25B04}">
      <dsp:nvSpPr>
        <dsp:cNvPr id="0" name=""/>
        <dsp:cNvSpPr/>
      </dsp:nvSpPr>
      <dsp:spPr>
        <a:xfrm rot="5400000">
          <a:off x="6621921" y="987930"/>
          <a:ext cx="1546756" cy="186461"/>
        </a:xfrm>
        <a:prstGeom prst="rect">
          <a:avLst/>
        </a:prstGeom>
        <a:solidFill>
          <a:schemeClr val="accent1">
            <a:tint val="60000"/>
            <a:hueOff val="0"/>
            <a:satOff val="0"/>
            <a:lumOff val="0"/>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2F6837A3-B9A5-4C18-BA88-35DBF67C613D}">
      <dsp:nvSpPr>
        <dsp:cNvPr id="0" name=""/>
        <dsp:cNvSpPr/>
      </dsp:nvSpPr>
      <dsp:spPr>
        <a:xfrm>
          <a:off x="6977393" y="279"/>
          <a:ext cx="2071799" cy="1243079"/>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Upon Successful Inspection, lease signing is scheduled </a:t>
          </a:r>
          <a:endParaRPr lang="en-US" sz="2000" kern="1200" dirty="0"/>
        </a:p>
      </dsp:txBody>
      <dsp:txXfrm>
        <a:off x="7013802" y="36688"/>
        <a:ext cx="1998981" cy="1170261"/>
      </dsp:txXfrm>
    </dsp:sp>
    <dsp:sp modelId="{078B274C-0F4A-41FF-A18C-18C60D15A9C0}">
      <dsp:nvSpPr>
        <dsp:cNvPr id="0" name=""/>
        <dsp:cNvSpPr/>
      </dsp:nvSpPr>
      <dsp:spPr>
        <a:xfrm rot="5400000">
          <a:off x="6621921" y="2541782"/>
          <a:ext cx="1546756" cy="186461"/>
        </a:xfrm>
        <a:prstGeom prst="rect">
          <a:avLst/>
        </a:prstGeom>
        <a:solidFill>
          <a:schemeClr val="accent1">
            <a:tint val="60000"/>
            <a:hueOff val="0"/>
            <a:satOff val="0"/>
            <a:lumOff val="0"/>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98DC0FBB-A240-44F2-B071-E8589A1B8581}">
      <dsp:nvSpPr>
        <dsp:cNvPr id="0" name=""/>
        <dsp:cNvSpPr/>
      </dsp:nvSpPr>
      <dsp:spPr>
        <a:xfrm>
          <a:off x="6977393" y="1554129"/>
          <a:ext cx="2071799" cy="1243079"/>
        </a:xfrm>
        <a:prstGeom prst="roundRect">
          <a:avLst>
            <a:gd name="adj" fmla="val 10000"/>
          </a:avLst>
        </a:prstGeom>
        <a:solidFill>
          <a:srgbClr val="2F28B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Participant transitions into their home</a:t>
          </a:r>
          <a:endParaRPr lang="en-US" sz="2000" kern="1200" dirty="0"/>
        </a:p>
      </dsp:txBody>
      <dsp:txXfrm>
        <a:off x="7013802" y="1590538"/>
        <a:ext cx="1998981" cy="1170261"/>
      </dsp:txXfrm>
    </dsp:sp>
    <dsp:sp modelId="{F70B10C9-350E-4666-8A32-DDA2F27869E9}">
      <dsp:nvSpPr>
        <dsp:cNvPr id="0" name=""/>
        <dsp:cNvSpPr/>
      </dsp:nvSpPr>
      <dsp:spPr>
        <a:xfrm>
          <a:off x="6977393" y="3107978"/>
          <a:ext cx="2071799" cy="1243079"/>
        </a:xfrm>
        <a:prstGeom prst="roundRect">
          <a:avLst>
            <a:gd name="adj" fmla="val 10000"/>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Housing team assists with household supplies and furnishings</a:t>
          </a:r>
          <a:endParaRPr lang="en-US" sz="1800" kern="1200" dirty="0"/>
        </a:p>
      </dsp:txBody>
      <dsp:txXfrm>
        <a:off x="7013802" y="3144387"/>
        <a:ext cx="1998981" cy="1170261"/>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DDB074-D92A-41E0-A8B9-23E132CC6831}" type="datetimeFigureOut">
              <a:rPr lang="en-US" smtClean="0"/>
              <a:t>4/26/2021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27283C-F25B-4631-9E86-07AF753BA090}" type="slidenum">
              <a:rPr lang="en-US" smtClean="0"/>
              <a:t>‹#›</a:t>
            </a:fld>
            <a:endParaRPr lang="en-US"/>
          </a:p>
        </p:txBody>
      </p:sp>
    </p:spTree>
    <p:extLst>
      <p:ext uri="{BB962C8B-B14F-4D97-AF65-F5344CB8AC3E}">
        <p14:creationId xmlns:p14="http://schemas.microsoft.com/office/powerpoint/2010/main" val="234674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Horizon House is a multi service </a:t>
            </a:r>
            <a:r>
              <a:rPr lang="en-US" dirty="0" err="1" smtClean="0"/>
              <a:t>daycenter</a:t>
            </a:r>
            <a:r>
              <a:rPr lang="en-US" baseline="0" dirty="0" smtClean="0"/>
              <a:t> with showers, laundry, triage case management, </a:t>
            </a:r>
            <a:r>
              <a:rPr lang="en-US" baseline="0" dirty="0" err="1" smtClean="0"/>
              <a:t>employement</a:t>
            </a:r>
            <a:r>
              <a:rPr lang="en-US" baseline="0" dirty="0" smtClean="0"/>
              <a:t> services, and a dedicated medical and mental health center</a:t>
            </a:r>
            <a:endParaRPr lang="en-US" dirty="0"/>
          </a:p>
        </p:txBody>
      </p:sp>
      <p:sp>
        <p:nvSpPr>
          <p:cNvPr id="4" name="Slide Number Placeholder 3"/>
          <p:cNvSpPr>
            <a:spLocks noGrp="1"/>
          </p:cNvSpPr>
          <p:nvPr>
            <p:ph type="sldNum" sz="quarter" idx="10"/>
          </p:nvPr>
        </p:nvSpPr>
        <p:spPr/>
        <p:txBody>
          <a:bodyPr/>
          <a:lstStyle/>
          <a:p>
            <a:fld id="{2E27283C-F25B-4631-9E86-07AF753BA090}" type="slidenum">
              <a:rPr lang="en-US" smtClean="0"/>
              <a:t>1</a:t>
            </a:fld>
            <a:endParaRPr lang="en-US"/>
          </a:p>
        </p:txBody>
      </p:sp>
    </p:spTree>
    <p:extLst>
      <p:ext uri="{BB962C8B-B14F-4D97-AF65-F5344CB8AC3E}">
        <p14:creationId xmlns:p14="http://schemas.microsoft.com/office/powerpoint/2010/main" val="2322424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We are the Service Delivery Entity that is responsible for providing intensive case management and housing navigation for individuals experiencing homelessness that come through the Coordinated Entry System and are matched with a homeless preference voucher through Indiana Housing Agency. </a:t>
            </a:r>
            <a:r>
              <a:rPr lang="en-US" baseline="0" dirty="0" smtClean="0"/>
              <a:t>We </a:t>
            </a:r>
            <a:r>
              <a:rPr lang="en-US" baseline="0" dirty="0" smtClean="0"/>
              <a:t>serve individuals who have been homeless a long </a:t>
            </a:r>
            <a:r>
              <a:rPr lang="en-US" baseline="0" dirty="0" smtClean="0"/>
              <a:t>time and often have barriers to housing like criminal history and evictions.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is just a visual of our process as it relates to our largest housing program. </a:t>
            </a:r>
            <a:endParaRPr lang="en-US" baseline="0" dirty="0" smtClean="0"/>
          </a:p>
        </p:txBody>
      </p:sp>
      <p:sp>
        <p:nvSpPr>
          <p:cNvPr id="4" name="Slide Number Placeholder 3"/>
          <p:cNvSpPr>
            <a:spLocks noGrp="1"/>
          </p:cNvSpPr>
          <p:nvPr>
            <p:ph type="sldNum" sz="quarter" idx="10"/>
          </p:nvPr>
        </p:nvSpPr>
        <p:spPr/>
        <p:txBody>
          <a:bodyPr/>
          <a:lstStyle/>
          <a:p>
            <a:fld id="{2E27283C-F25B-4631-9E86-07AF753BA090}" type="slidenum">
              <a:rPr lang="en-US" smtClean="0"/>
              <a:t>2</a:t>
            </a:fld>
            <a:endParaRPr lang="en-US"/>
          </a:p>
        </p:txBody>
      </p:sp>
    </p:spTree>
    <p:extLst>
      <p:ext uri="{BB962C8B-B14F-4D97-AF65-F5344CB8AC3E}">
        <p14:creationId xmlns:p14="http://schemas.microsoft.com/office/powerpoint/2010/main" val="1459928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our clients are matched with a Housing Choice Voucher, a</a:t>
            </a:r>
            <a:r>
              <a:rPr lang="en-US" baseline="0" dirty="0" smtClean="0"/>
              <a:t> lot of our advocacy starts with making sure they are approved for a voucher. We have been successful in this area in a number of ways. </a:t>
            </a:r>
            <a:endParaRPr lang="en-US" dirty="0"/>
          </a:p>
        </p:txBody>
      </p:sp>
      <p:sp>
        <p:nvSpPr>
          <p:cNvPr id="4" name="Slide Number Placeholder 3"/>
          <p:cNvSpPr>
            <a:spLocks noGrp="1"/>
          </p:cNvSpPr>
          <p:nvPr>
            <p:ph type="sldNum" sz="quarter" idx="10"/>
          </p:nvPr>
        </p:nvSpPr>
        <p:spPr/>
        <p:txBody>
          <a:bodyPr/>
          <a:lstStyle/>
          <a:p>
            <a:fld id="{2E27283C-F25B-4631-9E86-07AF753BA090}" type="slidenum">
              <a:rPr lang="en-US" smtClean="0"/>
              <a:t>3</a:t>
            </a:fld>
            <a:endParaRPr lang="en-US"/>
          </a:p>
        </p:txBody>
      </p:sp>
    </p:spTree>
    <p:extLst>
      <p:ext uri="{BB962C8B-B14F-4D97-AF65-F5344CB8AC3E}">
        <p14:creationId xmlns:p14="http://schemas.microsoft.com/office/powerpoint/2010/main" val="1485684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27747" y="0"/>
            <a:ext cx="9560292" cy="1225931"/>
          </a:xfrm>
          <a:prstGeom prst="rect">
            <a:avLst/>
          </a:prstGeom>
        </p:spPr>
        <p:txBody>
          <a:bodyPr anchor="b"/>
          <a:lstStyle>
            <a:lvl1pPr>
              <a:defRPr b="0">
                <a:solidFill>
                  <a:schemeClr val="bg1"/>
                </a:solidFill>
                <a:latin typeface="Myriad Pro" panose="020B0503030403020204"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317102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2CE7F9-007E-4390-938A-1B12085DC1DB}" type="datetimeFigureOut">
              <a:rPr lang="en-US" smtClean="0"/>
              <a:t>4/26/2021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3A8E73F-336C-4F77-B475-FE1427738BEF}" type="slidenum">
              <a:rPr lang="en-US" smtClean="0"/>
              <a:t>‹#›</a:t>
            </a:fld>
            <a:endParaRPr lang="en-US"/>
          </a:p>
        </p:txBody>
      </p:sp>
    </p:spTree>
    <p:extLst>
      <p:ext uri="{BB962C8B-B14F-4D97-AF65-F5344CB8AC3E}">
        <p14:creationId xmlns:p14="http://schemas.microsoft.com/office/powerpoint/2010/main" val="1377116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82CE7F9-007E-4390-938A-1B12085DC1DB}" type="datetimeFigureOut">
              <a:rPr lang="en-US" smtClean="0"/>
              <a:t>4/26/2021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A3A8E73F-336C-4F77-B475-FE1427738BEF}" type="slidenum">
              <a:rPr lang="en-US" smtClean="0"/>
              <a:t>‹#›</a:t>
            </a:fld>
            <a:endParaRPr lang="en-US"/>
          </a:p>
        </p:txBody>
      </p:sp>
    </p:spTree>
    <p:extLst>
      <p:ext uri="{BB962C8B-B14F-4D97-AF65-F5344CB8AC3E}">
        <p14:creationId xmlns:p14="http://schemas.microsoft.com/office/powerpoint/2010/main" val="883571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A82CE7F9-007E-4390-938A-1B12085DC1DB}" type="datetimeFigureOut">
              <a:rPr lang="en-US" smtClean="0"/>
              <a:t>4/26/2021</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A3A8E73F-336C-4F77-B475-FE1427738BEF}" type="slidenum">
              <a:rPr lang="en-US" smtClean="0"/>
              <a:t>‹#›</a:t>
            </a:fld>
            <a:endParaRPr lang="en-US"/>
          </a:p>
        </p:txBody>
      </p:sp>
    </p:spTree>
    <p:extLst>
      <p:ext uri="{BB962C8B-B14F-4D97-AF65-F5344CB8AC3E}">
        <p14:creationId xmlns:p14="http://schemas.microsoft.com/office/powerpoint/2010/main" val="2962054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A82CE7F9-007E-4390-938A-1B12085DC1DB}" type="datetimeFigureOut">
              <a:rPr lang="en-US" smtClean="0"/>
              <a:t>4/26/2021</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A3A8E73F-336C-4F77-B475-FE1427738BEF}" type="slidenum">
              <a:rPr lang="en-US" smtClean="0"/>
              <a:t>‹#›</a:t>
            </a:fld>
            <a:endParaRPr lang="en-US"/>
          </a:p>
        </p:txBody>
      </p:sp>
    </p:spTree>
    <p:extLst>
      <p:ext uri="{BB962C8B-B14F-4D97-AF65-F5344CB8AC3E}">
        <p14:creationId xmlns:p14="http://schemas.microsoft.com/office/powerpoint/2010/main" val="171425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A82CE7F9-007E-4390-938A-1B12085DC1DB}" type="datetimeFigureOut">
              <a:rPr lang="en-US" smtClean="0"/>
              <a:t>4/26/2021</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A3A8E73F-336C-4F77-B475-FE1427738BEF}" type="slidenum">
              <a:rPr lang="en-US" smtClean="0"/>
              <a:t>‹#›</a:t>
            </a:fld>
            <a:endParaRPr lang="en-US"/>
          </a:p>
        </p:txBody>
      </p:sp>
    </p:spTree>
    <p:extLst>
      <p:ext uri="{BB962C8B-B14F-4D97-AF65-F5344CB8AC3E}">
        <p14:creationId xmlns:p14="http://schemas.microsoft.com/office/powerpoint/2010/main" val="2841896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543793"/>
            <a:ext cx="12192000" cy="2731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12192000" cy="1508760"/>
          </a:xfrm>
          <a:prstGeom prst="rect">
            <a:avLst/>
          </a:prstGeom>
          <a:solidFill>
            <a:srgbClr val="0076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0006" y="102836"/>
            <a:ext cx="914400" cy="1303087"/>
          </a:xfrm>
          <a:prstGeom prst="rect">
            <a:avLst/>
          </a:prstGeom>
        </p:spPr>
      </p:pic>
      <p:sp>
        <p:nvSpPr>
          <p:cNvPr id="10" name="TextBox 9"/>
          <p:cNvSpPr txBox="1"/>
          <p:nvPr/>
        </p:nvSpPr>
        <p:spPr>
          <a:xfrm>
            <a:off x="7338952" y="1200983"/>
            <a:ext cx="4690753" cy="307777"/>
          </a:xfrm>
          <a:prstGeom prst="rect">
            <a:avLst/>
          </a:prstGeom>
          <a:noFill/>
        </p:spPr>
        <p:txBody>
          <a:bodyPr wrap="square" rtlCol="0" anchor="b">
            <a:spAutoFit/>
          </a:bodyPr>
          <a:lstStyle/>
          <a:p>
            <a:pPr algn="r"/>
            <a:r>
              <a:rPr lang="en-US" sz="1400" dirty="0" smtClean="0">
                <a:solidFill>
                  <a:schemeClr val="bg1"/>
                </a:solidFill>
                <a:latin typeface="Myriad Pro" panose="020B0503030403020204" pitchFamily="34" charset="0"/>
              </a:rPr>
              <a:t>PROVIDING </a:t>
            </a:r>
            <a:r>
              <a:rPr lang="en-US" sz="1400" b="1" dirty="0" smtClean="0">
                <a:solidFill>
                  <a:schemeClr val="bg1"/>
                </a:solidFill>
                <a:latin typeface="Myriad Pro" panose="020B0503030403020204" pitchFamily="34" charset="0"/>
              </a:rPr>
              <a:t>HELP</a:t>
            </a:r>
            <a:r>
              <a:rPr lang="en-US" sz="1400" dirty="0" smtClean="0">
                <a:solidFill>
                  <a:schemeClr val="bg1"/>
                </a:solidFill>
                <a:latin typeface="Myriad Pro" panose="020B0503030403020204" pitchFamily="34" charset="0"/>
              </a:rPr>
              <a:t>       INSPIRING </a:t>
            </a:r>
            <a:r>
              <a:rPr lang="en-US" sz="1400" b="1" dirty="0" smtClean="0">
                <a:solidFill>
                  <a:schemeClr val="bg1"/>
                </a:solidFill>
                <a:latin typeface="Myriad Pro" panose="020B0503030403020204" pitchFamily="34" charset="0"/>
              </a:rPr>
              <a:t>HOPE</a:t>
            </a:r>
            <a:r>
              <a:rPr lang="en-US" sz="1400" dirty="0" smtClean="0">
                <a:solidFill>
                  <a:schemeClr val="bg1"/>
                </a:solidFill>
                <a:latin typeface="Myriad Pro" panose="020B0503030403020204" pitchFamily="34" charset="0"/>
              </a:rPr>
              <a:t>       FINDING </a:t>
            </a:r>
            <a:r>
              <a:rPr lang="en-US" sz="1400" b="1" dirty="0" smtClean="0">
                <a:solidFill>
                  <a:schemeClr val="bg1"/>
                </a:solidFill>
                <a:latin typeface="Myriad Pro" panose="020B0503030403020204" pitchFamily="34" charset="0"/>
              </a:rPr>
              <a:t>HOME</a:t>
            </a:r>
            <a:endParaRPr lang="en-US" sz="1400" dirty="0">
              <a:solidFill>
                <a:schemeClr val="bg1"/>
              </a:solidFill>
              <a:latin typeface="Myriad Pro" panose="020B0503030403020204" pitchFamily="34" charset="0"/>
            </a:endParaRPr>
          </a:p>
        </p:txBody>
      </p:sp>
    </p:spTree>
    <p:extLst>
      <p:ext uri="{BB962C8B-B14F-4D97-AF65-F5344CB8AC3E}">
        <p14:creationId xmlns:p14="http://schemas.microsoft.com/office/powerpoint/2010/main" val="319604392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0" r:id="rId5"/>
    <p:sldLayoutId id="214748366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0716" y="2234046"/>
            <a:ext cx="8472968" cy="2123658"/>
          </a:xfrm>
          <a:prstGeom prst="rect">
            <a:avLst/>
          </a:prstGeom>
          <a:noFill/>
        </p:spPr>
        <p:txBody>
          <a:bodyPr wrap="square" rtlCol="0">
            <a:spAutoFit/>
          </a:bodyPr>
          <a:lstStyle/>
          <a:p>
            <a:r>
              <a:rPr lang="en-US" sz="4400" dirty="0">
                <a:latin typeface="Myriad Pro" panose="020B0503030403020204"/>
              </a:rPr>
              <a:t>Horizon </a:t>
            </a:r>
            <a:r>
              <a:rPr lang="en-US" sz="4400" dirty="0" smtClean="0">
                <a:latin typeface="Myriad Pro" panose="020B0503030403020204"/>
              </a:rPr>
              <a:t>House</a:t>
            </a:r>
          </a:p>
          <a:p>
            <a:r>
              <a:rPr lang="en-US" sz="4400" dirty="0" smtClean="0">
                <a:latin typeface="Myriad Pro" panose="020B0503030403020204"/>
              </a:rPr>
              <a:t>Supportive Housing</a:t>
            </a:r>
          </a:p>
          <a:p>
            <a:r>
              <a:rPr lang="en-US" sz="4400" dirty="0" smtClean="0">
                <a:latin typeface="Myriad Pro" panose="020B0503030403020204"/>
              </a:rPr>
              <a:t>Program</a:t>
            </a:r>
            <a:endParaRPr lang="en-US" sz="4400" dirty="0">
              <a:latin typeface="Myriad Pro" panose="020B0503030403020204"/>
            </a:endParaRPr>
          </a:p>
        </p:txBody>
      </p:sp>
      <p:sp>
        <p:nvSpPr>
          <p:cNvPr id="4" name="TextBox 3"/>
          <p:cNvSpPr txBox="1"/>
          <p:nvPr/>
        </p:nvSpPr>
        <p:spPr>
          <a:xfrm>
            <a:off x="550716" y="6189572"/>
            <a:ext cx="2078182" cy="400110"/>
          </a:xfrm>
          <a:prstGeom prst="rect">
            <a:avLst/>
          </a:prstGeom>
          <a:noFill/>
        </p:spPr>
        <p:txBody>
          <a:bodyPr wrap="square" rtlCol="0">
            <a:spAutoFit/>
          </a:bodyPr>
          <a:lstStyle/>
          <a:p>
            <a:r>
              <a:rPr lang="en-US" sz="2000" dirty="0" smtClean="0">
                <a:latin typeface="Myriad Pro" panose="020B0503030403020204"/>
              </a:rPr>
              <a:t>April</a:t>
            </a:r>
            <a:r>
              <a:rPr lang="en-US" dirty="0" smtClean="0"/>
              <a:t> </a:t>
            </a:r>
            <a:r>
              <a:rPr lang="en-US" dirty="0" smtClean="0"/>
              <a:t>27</a:t>
            </a:r>
            <a:r>
              <a:rPr lang="en-US" dirty="0" smtClean="0"/>
              <a:t>, 2021</a:t>
            </a:r>
            <a:endParaRPr lang="en-US" dirty="0"/>
          </a:p>
        </p:txBody>
      </p:sp>
      <p:sp>
        <p:nvSpPr>
          <p:cNvPr id="5" name="TextBox 4"/>
          <p:cNvSpPr txBox="1"/>
          <p:nvPr/>
        </p:nvSpPr>
        <p:spPr>
          <a:xfrm flipH="1">
            <a:off x="550716" y="5146489"/>
            <a:ext cx="4738256" cy="1200329"/>
          </a:xfrm>
          <a:prstGeom prst="rect">
            <a:avLst/>
          </a:prstGeom>
          <a:noFill/>
        </p:spPr>
        <p:txBody>
          <a:bodyPr wrap="square" rtlCol="0">
            <a:spAutoFit/>
          </a:bodyPr>
          <a:lstStyle/>
          <a:p>
            <a:r>
              <a:rPr lang="en-US" sz="2400" dirty="0" smtClean="0">
                <a:latin typeface="Myriad Pro" panose="020B0503030403020204"/>
              </a:rPr>
              <a:t>Lillian Herbers-Kelly, LMSW</a:t>
            </a:r>
          </a:p>
          <a:p>
            <a:r>
              <a:rPr lang="en-US" sz="2400" dirty="0" smtClean="0">
                <a:latin typeface="Myriad Pro" panose="020B0503030403020204"/>
              </a:rPr>
              <a:t> Housing </a:t>
            </a:r>
            <a:r>
              <a:rPr lang="en-US" sz="2400" dirty="0" smtClean="0">
                <a:latin typeface="Myriad Pro" panose="020B0503030403020204"/>
              </a:rPr>
              <a:t>Program Manager</a:t>
            </a:r>
            <a:endParaRPr lang="en-US" sz="2400" dirty="0" smtClean="0">
              <a:latin typeface="Myriad Pro" panose="020B0503030403020204"/>
            </a:endParaRPr>
          </a:p>
          <a:p>
            <a:endParaRPr lang="en-US" sz="2400" dirty="0">
              <a:latin typeface="Myriad Pro" panose="020B0503030403020204"/>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8972" y="1926231"/>
            <a:ext cx="5874053" cy="4862945"/>
          </a:xfrm>
          <a:prstGeom prst="rect">
            <a:avLst/>
          </a:prstGeom>
        </p:spPr>
      </p:pic>
    </p:spTree>
    <p:extLst>
      <p:ext uri="{BB962C8B-B14F-4D97-AF65-F5344CB8AC3E}">
        <p14:creationId xmlns:p14="http://schemas.microsoft.com/office/powerpoint/2010/main" val="2704553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smtClean="0">
                <a:solidFill>
                  <a:schemeClr val="bg1"/>
                </a:solidFill>
              </a:rPr>
              <a:t>Housing Process/Overview</a:t>
            </a:r>
            <a:endParaRPr lang="en-US" dirty="0">
              <a:solidFill>
                <a:schemeClr val="bg1"/>
              </a:solidFill>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70545917"/>
              </p:ext>
            </p:extLst>
          </p:nvPr>
        </p:nvGraphicFramePr>
        <p:xfrm>
          <a:off x="838200" y="21177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6051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Myriad Pro" panose="020B0503030403020204"/>
              </a:rPr>
              <a:t>    Collaborative Relationship IHA</a:t>
            </a:r>
            <a:endParaRPr lang="en-US" dirty="0">
              <a:latin typeface="Myriad Pro" panose="020B0503030403020204"/>
            </a:endParaRPr>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b="1" dirty="0" smtClean="0"/>
              <a:t>What has worked:</a:t>
            </a:r>
            <a:endParaRPr lang="en-US" b="1" dirty="0"/>
          </a:p>
          <a:p>
            <a:pPr marL="0" indent="0">
              <a:buNone/>
            </a:pPr>
            <a:r>
              <a:rPr lang="en-US" dirty="0"/>
              <a:t>-Program letter</a:t>
            </a:r>
          </a:p>
          <a:p>
            <a:pPr marL="0" indent="0">
              <a:buNone/>
            </a:pPr>
            <a:r>
              <a:rPr lang="en-US" dirty="0"/>
              <a:t>-Support letter for mitigating circumstances</a:t>
            </a:r>
          </a:p>
          <a:p>
            <a:pPr marL="0" indent="0">
              <a:buNone/>
            </a:pPr>
            <a:r>
              <a:rPr lang="en-US" dirty="0"/>
              <a:t>-Monthly scheduled </a:t>
            </a:r>
            <a:r>
              <a:rPr lang="en-US" dirty="0" err="1"/>
              <a:t>staffings</a:t>
            </a:r>
            <a:r>
              <a:rPr lang="en-US" dirty="0"/>
              <a:t> </a:t>
            </a:r>
          </a:p>
          <a:p>
            <a:pPr marL="0" indent="0">
              <a:buNone/>
            </a:pPr>
            <a:r>
              <a:rPr lang="en-US" dirty="0"/>
              <a:t>-Continued work on barriers for individuals with criminal </a:t>
            </a:r>
            <a:r>
              <a:rPr lang="en-US" dirty="0" smtClean="0"/>
              <a:t>history</a:t>
            </a:r>
          </a:p>
          <a:p>
            <a:pPr marL="0" indent="0">
              <a:buNone/>
            </a:pPr>
            <a:r>
              <a:rPr lang="en-US" dirty="0" smtClean="0"/>
              <a:t>-Advocacy within housing</a:t>
            </a:r>
            <a:endParaRPr lang="en-US" dirty="0"/>
          </a:p>
          <a:p>
            <a:pPr marL="0" indent="0">
              <a:buNone/>
            </a:pPr>
            <a:endParaRPr lang="en-US" dirty="0"/>
          </a:p>
          <a:p>
            <a:pPr marL="0" indent="0">
              <a:buNone/>
            </a:pPr>
            <a:endParaRPr lang="en-US" b="1" dirty="0" smtClean="0"/>
          </a:p>
        </p:txBody>
      </p:sp>
    </p:spTree>
    <p:extLst>
      <p:ext uri="{BB962C8B-B14F-4D97-AF65-F5344CB8AC3E}">
        <p14:creationId xmlns:p14="http://schemas.microsoft.com/office/powerpoint/2010/main" val="2041680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Myriad Pro" panose="020B0503030403020204"/>
              </a:rPr>
              <a:t>   Scattered Site Model</a:t>
            </a:r>
            <a:endParaRPr lang="en-US" dirty="0">
              <a:solidFill>
                <a:schemeClr val="bg1"/>
              </a:solidFill>
              <a:latin typeface="Myriad Pro" panose="020B0503030403020204"/>
            </a:endParaRPr>
          </a:p>
        </p:txBody>
      </p:sp>
      <p:sp>
        <p:nvSpPr>
          <p:cNvPr id="3" name="Text Placeholder 2"/>
          <p:cNvSpPr>
            <a:spLocks noGrp="1"/>
          </p:cNvSpPr>
          <p:nvPr>
            <p:ph type="body" idx="1"/>
          </p:nvPr>
        </p:nvSpPr>
        <p:spPr/>
        <p:txBody>
          <a:bodyPr/>
          <a:lstStyle/>
          <a:p>
            <a:r>
              <a:rPr lang="en-US" dirty="0" smtClean="0"/>
              <a:t>Participant</a:t>
            </a:r>
            <a:endParaRPr lang="en-US" dirty="0"/>
          </a:p>
        </p:txBody>
      </p:sp>
      <p:sp>
        <p:nvSpPr>
          <p:cNvPr id="4" name="Content Placeholder 3"/>
          <p:cNvSpPr>
            <a:spLocks noGrp="1"/>
          </p:cNvSpPr>
          <p:nvPr>
            <p:ph sz="half" idx="2"/>
          </p:nvPr>
        </p:nvSpPr>
        <p:spPr/>
        <p:txBody>
          <a:bodyPr/>
          <a:lstStyle/>
          <a:p>
            <a:r>
              <a:rPr lang="en-US" dirty="0" smtClean="0"/>
              <a:t>Client </a:t>
            </a:r>
            <a:r>
              <a:rPr lang="en-US" dirty="0"/>
              <a:t>choice is paramount with scattered site</a:t>
            </a:r>
          </a:p>
          <a:p>
            <a:r>
              <a:rPr lang="en-US" dirty="0"/>
              <a:t>“Grouping” individuals</a:t>
            </a:r>
          </a:p>
          <a:p>
            <a:r>
              <a:rPr lang="en-US" dirty="0"/>
              <a:t>Focus on relationship building during housing </a:t>
            </a:r>
            <a:r>
              <a:rPr lang="en-US" dirty="0" smtClean="0"/>
              <a:t>search</a:t>
            </a:r>
          </a:p>
          <a:p>
            <a:r>
              <a:rPr lang="en-US" dirty="0" smtClean="0"/>
              <a:t>Lease Education</a:t>
            </a:r>
            <a:endParaRPr lang="en-US" dirty="0"/>
          </a:p>
          <a:p>
            <a:r>
              <a:rPr lang="en-US" dirty="0"/>
              <a:t>Weekly contact, regular home visits</a:t>
            </a:r>
          </a:p>
          <a:p>
            <a:r>
              <a:rPr lang="en-US" dirty="0" smtClean="0"/>
              <a:t>Keys </a:t>
            </a:r>
            <a:r>
              <a:rPr lang="en-US" dirty="0"/>
              <a:t>to the </a:t>
            </a:r>
            <a:r>
              <a:rPr lang="en-US" dirty="0" smtClean="0"/>
              <a:t>buildings</a:t>
            </a:r>
          </a:p>
          <a:p>
            <a:pPr marL="0" indent="0">
              <a:buNone/>
            </a:pPr>
            <a:endParaRPr lang="en-US" dirty="0"/>
          </a:p>
          <a:p>
            <a:endParaRPr lang="en-US" dirty="0"/>
          </a:p>
        </p:txBody>
      </p:sp>
      <p:sp>
        <p:nvSpPr>
          <p:cNvPr id="5" name="Text Placeholder 4"/>
          <p:cNvSpPr>
            <a:spLocks noGrp="1"/>
          </p:cNvSpPr>
          <p:nvPr>
            <p:ph type="body" sz="quarter" idx="3"/>
          </p:nvPr>
        </p:nvSpPr>
        <p:spPr/>
        <p:txBody>
          <a:bodyPr/>
          <a:lstStyle/>
          <a:p>
            <a:r>
              <a:rPr lang="en-US" dirty="0" smtClean="0"/>
              <a:t>Property/Landlord</a:t>
            </a:r>
            <a:endParaRPr lang="en-US" dirty="0"/>
          </a:p>
        </p:txBody>
      </p:sp>
      <p:sp>
        <p:nvSpPr>
          <p:cNvPr id="6" name="Content Placeholder 5"/>
          <p:cNvSpPr>
            <a:spLocks noGrp="1"/>
          </p:cNvSpPr>
          <p:nvPr>
            <p:ph sz="quarter" idx="4"/>
          </p:nvPr>
        </p:nvSpPr>
        <p:spPr/>
        <p:txBody>
          <a:bodyPr/>
          <a:lstStyle/>
          <a:p>
            <a:r>
              <a:rPr lang="en-US" dirty="0"/>
              <a:t>Open communication with landlords</a:t>
            </a:r>
          </a:p>
          <a:p>
            <a:r>
              <a:rPr lang="en-US" dirty="0"/>
              <a:t>Scheduled “check ins” </a:t>
            </a:r>
            <a:endParaRPr lang="en-US" dirty="0" smtClean="0"/>
          </a:p>
          <a:p>
            <a:r>
              <a:rPr lang="en-US" dirty="0" smtClean="0"/>
              <a:t>Present at lease signing</a:t>
            </a:r>
          </a:p>
          <a:p>
            <a:r>
              <a:rPr lang="en-US" dirty="0" smtClean="0"/>
              <a:t>Provide case manager contact information</a:t>
            </a:r>
          </a:p>
          <a:p>
            <a:pPr marL="0" indent="0">
              <a:buNone/>
            </a:pPr>
            <a:endParaRPr lang="en-US" dirty="0"/>
          </a:p>
          <a:p>
            <a:endParaRPr lang="en-US" dirty="0"/>
          </a:p>
        </p:txBody>
      </p:sp>
    </p:spTree>
    <p:extLst>
      <p:ext uri="{BB962C8B-B14F-4D97-AF65-F5344CB8AC3E}">
        <p14:creationId xmlns:p14="http://schemas.microsoft.com/office/powerpoint/2010/main" val="3514002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Myriad Pro" panose="020B0503030403020204"/>
              </a:rPr>
              <a:t>   Landlord Recruitment and Retention</a:t>
            </a:r>
            <a:endParaRPr lang="en-US" dirty="0">
              <a:latin typeface="Myriad Pro" panose="020B0503030403020204"/>
            </a:endParaRPr>
          </a:p>
        </p:txBody>
      </p:sp>
      <p:sp>
        <p:nvSpPr>
          <p:cNvPr id="3" name="Content Placeholder 2"/>
          <p:cNvSpPr>
            <a:spLocks noGrp="1"/>
          </p:cNvSpPr>
          <p:nvPr>
            <p:ph idx="1"/>
          </p:nvPr>
        </p:nvSpPr>
        <p:spPr/>
        <p:txBody>
          <a:bodyPr/>
          <a:lstStyle/>
          <a:p>
            <a:endParaRPr lang="en-US" dirty="0" smtClean="0"/>
          </a:p>
          <a:p>
            <a:r>
              <a:rPr lang="en-US" dirty="0" smtClean="0"/>
              <a:t>Landlord letter explaining our program</a:t>
            </a:r>
          </a:p>
          <a:p>
            <a:r>
              <a:rPr lang="en-US" dirty="0" smtClean="0"/>
              <a:t>Landlord appreciation </a:t>
            </a:r>
            <a:r>
              <a:rPr lang="en-US" dirty="0" smtClean="0"/>
              <a:t>efforts </a:t>
            </a:r>
            <a:endParaRPr lang="en-US" dirty="0" smtClean="0"/>
          </a:p>
          <a:p>
            <a:r>
              <a:rPr lang="en-US" dirty="0" smtClean="0"/>
              <a:t>Cold calls</a:t>
            </a:r>
          </a:p>
          <a:p>
            <a:r>
              <a:rPr lang="en-US" dirty="0" smtClean="0"/>
              <a:t>Stopping </a:t>
            </a:r>
            <a:r>
              <a:rPr lang="en-US" dirty="0" smtClean="0"/>
              <a:t>in (changed with COVID)</a:t>
            </a:r>
            <a:endParaRPr lang="en-US" dirty="0"/>
          </a:p>
          <a:p>
            <a:r>
              <a:rPr lang="en-US" dirty="0" smtClean="0"/>
              <a:t>Building relationship over time (for new ones</a:t>
            </a:r>
            <a:r>
              <a:rPr lang="en-US" dirty="0" smtClean="0"/>
              <a:t>)</a:t>
            </a:r>
          </a:p>
          <a:p>
            <a:r>
              <a:rPr lang="en-US" dirty="0" smtClean="0"/>
              <a:t>Support letter</a:t>
            </a:r>
          </a:p>
          <a:p>
            <a:r>
              <a:rPr lang="en-US" dirty="0" smtClean="0"/>
              <a:t>Start with one client</a:t>
            </a:r>
            <a:endParaRPr lang="en-US" dirty="0" smtClean="0"/>
          </a:p>
        </p:txBody>
      </p:sp>
    </p:spTree>
    <p:extLst>
      <p:ext uri="{BB962C8B-B14F-4D97-AF65-F5344CB8AC3E}">
        <p14:creationId xmlns:p14="http://schemas.microsoft.com/office/powerpoint/2010/main" val="2664054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8842" y="3260034"/>
            <a:ext cx="9560292" cy="1225931"/>
          </a:xfrm>
        </p:spPr>
        <p:txBody>
          <a:bodyPr/>
          <a:lstStyle/>
          <a:p>
            <a:r>
              <a:rPr lang="en-US" dirty="0" smtClean="0">
                <a:solidFill>
                  <a:schemeClr val="tx1"/>
                </a:solidFill>
                <a:latin typeface="+mj-lt"/>
              </a:rPr>
              <a:t>Contact Information: </a:t>
            </a:r>
            <a:br>
              <a:rPr lang="en-US" dirty="0" smtClean="0">
                <a:solidFill>
                  <a:schemeClr val="tx1"/>
                </a:solidFill>
                <a:latin typeface="+mj-lt"/>
              </a:rPr>
            </a:br>
            <a:r>
              <a:rPr lang="en-US" dirty="0" smtClean="0">
                <a:solidFill>
                  <a:schemeClr val="tx1"/>
                </a:solidFill>
                <a:latin typeface="+mj-lt"/>
              </a:rPr>
              <a:t>lillianh@horizonhouse.cc</a:t>
            </a:r>
            <a:br>
              <a:rPr lang="en-US" dirty="0" smtClean="0">
                <a:solidFill>
                  <a:schemeClr val="tx1"/>
                </a:solidFill>
                <a:latin typeface="+mj-lt"/>
              </a:rPr>
            </a:br>
            <a:r>
              <a:rPr lang="en-US" dirty="0" smtClean="0">
                <a:solidFill>
                  <a:schemeClr val="tx1"/>
                </a:solidFill>
                <a:latin typeface="+mj-lt"/>
              </a:rPr>
              <a:t>317-423-8909 </a:t>
            </a:r>
            <a:r>
              <a:rPr lang="en-US" dirty="0" err="1" smtClean="0">
                <a:solidFill>
                  <a:schemeClr val="tx1"/>
                </a:solidFill>
                <a:latin typeface="+mj-lt"/>
              </a:rPr>
              <a:t>ext</a:t>
            </a:r>
            <a:r>
              <a:rPr lang="en-US" dirty="0" smtClean="0">
                <a:solidFill>
                  <a:schemeClr val="tx1"/>
                </a:solidFill>
                <a:latin typeface="+mj-lt"/>
              </a:rPr>
              <a:t> 329</a:t>
            </a:r>
            <a:endParaRPr lang="en-US" dirty="0">
              <a:solidFill>
                <a:schemeClr val="tx1"/>
              </a:solidFill>
              <a:latin typeface="+mj-lt"/>
            </a:endParaRPr>
          </a:p>
        </p:txBody>
      </p:sp>
    </p:spTree>
    <p:extLst>
      <p:ext uri="{BB962C8B-B14F-4D97-AF65-F5344CB8AC3E}">
        <p14:creationId xmlns:p14="http://schemas.microsoft.com/office/powerpoint/2010/main" val="2663764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HH PP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H PPT" id="{F6512136-9EE6-42A1-A1A6-5430D2604281}" vid="{D6A77C0A-D4F5-46B8-9232-B089D606C1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F020CE3B82CC4BA7CFF97138F1F488" ma:contentTypeVersion="10" ma:contentTypeDescription="Create a new document." ma:contentTypeScope="" ma:versionID="89a787c4feabfef49211bfb0833aee96">
  <xsd:schema xmlns:xsd="http://www.w3.org/2001/XMLSchema" xmlns:xs="http://www.w3.org/2001/XMLSchema" xmlns:p="http://schemas.microsoft.com/office/2006/metadata/properties" xmlns:ns3="985d572e-d8bd-4754-b20d-774f51a9a625" targetNamespace="http://schemas.microsoft.com/office/2006/metadata/properties" ma:root="true" ma:fieldsID="4514f01fd44ddc4a18a93a239aee50b3" ns3:_="">
    <xsd:import namespace="985d572e-d8bd-4754-b20d-774f51a9a62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572e-d8bd-4754-b20d-774f51a9a6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26155B-67AC-40A9-B667-9402C1E34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5d572e-d8bd-4754-b20d-774f51a9a6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262CFE-99FE-44A6-977A-C2876C620C93}">
  <ds:schemaRefs>
    <ds:schemaRef ds:uri="http://schemas.microsoft.com/sharepoint/v3/contenttype/forms"/>
  </ds:schemaRefs>
</ds:datastoreItem>
</file>

<file path=customXml/itemProps3.xml><?xml version="1.0" encoding="utf-8"?>
<ds:datastoreItem xmlns:ds="http://schemas.openxmlformats.org/officeDocument/2006/customXml" ds:itemID="{B063C707-505D-4554-A198-866F9DECC5AB}">
  <ds:schemaRefs>
    <ds:schemaRef ds:uri="http://schemas.openxmlformats.org/package/2006/metadata/core-properties"/>
    <ds:schemaRef ds:uri="http://purl.org/dc/terms/"/>
    <ds:schemaRef ds:uri="http://schemas.microsoft.com/office/2006/documentManagement/types"/>
    <ds:schemaRef ds:uri="http://www.w3.org/XML/1998/namespace"/>
    <ds:schemaRef ds:uri="http://purl.org/dc/elements/1.1/"/>
    <ds:schemaRef ds:uri="985d572e-d8bd-4754-b20d-774f51a9a625"/>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HH PPT</Template>
  <TotalTime>14424</TotalTime>
  <Words>372</Words>
  <Application>Microsoft Office PowerPoint</Application>
  <PresentationFormat>Widescreen</PresentationFormat>
  <Paragraphs>55</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Myriad Pro</vt:lpstr>
      <vt:lpstr>HH PPT</vt:lpstr>
      <vt:lpstr>PowerPoint Presentation</vt:lpstr>
      <vt:lpstr>Housing Process/Overview</vt:lpstr>
      <vt:lpstr>    Collaborative Relationship IHA</vt:lpstr>
      <vt:lpstr>   Scattered Site Model</vt:lpstr>
      <vt:lpstr>   Landlord Recruitment and Retention</vt:lpstr>
      <vt:lpstr>Contact Information:  lillianh@horizonhouse.cc 317-423-8909 ext 329</vt:lpstr>
    </vt:vector>
  </TitlesOfParts>
  <Company>Horizon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Lillian Herbers-Kelly</dc:creator>
  <cp:lastModifiedBy>Lillian Herbers-Kelly</cp:lastModifiedBy>
  <cp:revision>66</cp:revision>
  <cp:lastPrinted>2018-08-07T20:37:08Z</cp:lastPrinted>
  <dcterms:created xsi:type="dcterms:W3CDTF">2018-08-02T15:46:09Z</dcterms:created>
  <dcterms:modified xsi:type="dcterms:W3CDTF">2021-04-26T18:45:34Z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0x010100B4F020CE3B82CC4BA7CFF97138F1F488</vt:lpwstr>
  </property>
</Properties>
</file>